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11" r:id="rId5"/>
    <p:sldId id="305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6" r:id="rId14"/>
    <p:sldId id="256" r:id="rId15"/>
    <p:sldId id="277" r:id="rId16"/>
    <p:sldId id="269" r:id="rId17"/>
    <p:sldId id="270" r:id="rId18"/>
    <p:sldId id="271" r:id="rId19"/>
    <p:sldId id="272" r:id="rId20"/>
    <p:sldId id="278" r:id="rId21"/>
    <p:sldId id="279" r:id="rId22"/>
    <p:sldId id="291" r:id="rId23"/>
    <p:sldId id="273" r:id="rId24"/>
    <p:sldId id="292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74" r:id="rId34"/>
    <p:sldId id="275" r:id="rId35"/>
    <p:sldId id="286" r:id="rId36"/>
    <p:sldId id="289" r:id="rId37"/>
    <p:sldId id="290" r:id="rId38"/>
    <p:sldId id="293" r:id="rId39"/>
    <p:sldId id="294" r:id="rId40"/>
    <p:sldId id="295" r:id="rId41"/>
    <p:sldId id="267" r:id="rId42"/>
    <p:sldId id="300" r:id="rId43"/>
    <p:sldId id="306" r:id="rId44"/>
    <p:sldId id="307" r:id="rId45"/>
    <p:sldId id="308" r:id="rId46"/>
    <p:sldId id="309" r:id="rId47"/>
    <p:sldId id="310" r:id="rId48"/>
    <p:sldId id="301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All-Transactions House Price Index Quarterly</a:t>
            </a:r>
            <a:r>
              <a:rPr lang="en-US" b="1" baseline="0" dirty="0">
                <a:solidFill>
                  <a:schemeClr val="tx1"/>
                </a:solidFill>
              </a:rPr>
              <a:t> (</a:t>
            </a:r>
            <a:r>
              <a:rPr lang="en-US" b="1" dirty="0">
                <a:solidFill>
                  <a:schemeClr val="tx1"/>
                </a:solidFill>
              </a:rPr>
              <a:t>1975Q1=100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Wisconsin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2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Sheet1!$A$2:$A$181</c:f>
              <c:numCache>
                <c:formatCode>yyyy\-mm\-dd</c:formatCode>
                <c:ptCount val="180"/>
                <c:pt idx="0">
                  <c:v>27395</c:v>
                </c:pt>
                <c:pt idx="1">
                  <c:v>27485</c:v>
                </c:pt>
                <c:pt idx="2">
                  <c:v>27576</c:v>
                </c:pt>
                <c:pt idx="3">
                  <c:v>27668</c:v>
                </c:pt>
                <c:pt idx="4">
                  <c:v>27760</c:v>
                </c:pt>
                <c:pt idx="5">
                  <c:v>27851</c:v>
                </c:pt>
                <c:pt idx="6">
                  <c:v>27942</c:v>
                </c:pt>
                <c:pt idx="7">
                  <c:v>28034</c:v>
                </c:pt>
                <c:pt idx="8">
                  <c:v>28126</c:v>
                </c:pt>
                <c:pt idx="9">
                  <c:v>28216</c:v>
                </c:pt>
                <c:pt idx="10">
                  <c:v>28307</c:v>
                </c:pt>
                <c:pt idx="11">
                  <c:v>28399</c:v>
                </c:pt>
                <c:pt idx="12">
                  <c:v>28491</c:v>
                </c:pt>
                <c:pt idx="13">
                  <c:v>28581</c:v>
                </c:pt>
                <c:pt idx="14">
                  <c:v>28672</c:v>
                </c:pt>
                <c:pt idx="15">
                  <c:v>28764</c:v>
                </c:pt>
                <c:pt idx="16">
                  <c:v>28856</c:v>
                </c:pt>
                <c:pt idx="17">
                  <c:v>28946</c:v>
                </c:pt>
                <c:pt idx="18">
                  <c:v>29037</c:v>
                </c:pt>
                <c:pt idx="19">
                  <c:v>29129</c:v>
                </c:pt>
                <c:pt idx="20">
                  <c:v>29221</c:v>
                </c:pt>
                <c:pt idx="21">
                  <c:v>29312</c:v>
                </c:pt>
                <c:pt idx="22">
                  <c:v>29403</c:v>
                </c:pt>
                <c:pt idx="23">
                  <c:v>29495</c:v>
                </c:pt>
                <c:pt idx="24">
                  <c:v>29587</c:v>
                </c:pt>
                <c:pt idx="25">
                  <c:v>29677</c:v>
                </c:pt>
                <c:pt idx="26">
                  <c:v>29768</c:v>
                </c:pt>
                <c:pt idx="27">
                  <c:v>29860</c:v>
                </c:pt>
                <c:pt idx="28">
                  <c:v>29952</c:v>
                </c:pt>
                <c:pt idx="29">
                  <c:v>30042</c:v>
                </c:pt>
                <c:pt idx="30">
                  <c:v>30133</c:v>
                </c:pt>
                <c:pt idx="31">
                  <c:v>30225</c:v>
                </c:pt>
                <c:pt idx="32">
                  <c:v>30317</c:v>
                </c:pt>
                <c:pt idx="33">
                  <c:v>30407</c:v>
                </c:pt>
                <c:pt idx="34">
                  <c:v>30498</c:v>
                </c:pt>
                <c:pt idx="35">
                  <c:v>30590</c:v>
                </c:pt>
                <c:pt idx="36">
                  <c:v>30682</c:v>
                </c:pt>
                <c:pt idx="37">
                  <c:v>30773</c:v>
                </c:pt>
                <c:pt idx="38">
                  <c:v>30864</c:v>
                </c:pt>
                <c:pt idx="39">
                  <c:v>30956</c:v>
                </c:pt>
                <c:pt idx="40">
                  <c:v>31048</c:v>
                </c:pt>
                <c:pt idx="41">
                  <c:v>31138</c:v>
                </c:pt>
                <c:pt idx="42">
                  <c:v>31229</c:v>
                </c:pt>
                <c:pt idx="43">
                  <c:v>31321</c:v>
                </c:pt>
                <c:pt idx="44">
                  <c:v>31413</c:v>
                </c:pt>
                <c:pt idx="45">
                  <c:v>31503</c:v>
                </c:pt>
                <c:pt idx="46">
                  <c:v>31594</c:v>
                </c:pt>
                <c:pt idx="47">
                  <c:v>31686</c:v>
                </c:pt>
                <c:pt idx="48">
                  <c:v>31778</c:v>
                </c:pt>
                <c:pt idx="49">
                  <c:v>31868</c:v>
                </c:pt>
                <c:pt idx="50">
                  <c:v>31959</c:v>
                </c:pt>
                <c:pt idx="51">
                  <c:v>32051</c:v>
                </c:pt>
                <c:pt idx="52">
                  <c:v>32143</c:v>
                </c:pt>
                <c:pt idx="53">
                  <c:v>32234</c:v>
                </c:pt>
                <c:pt idx="54">
                  <c:v>32325</c:v>
                </c:pt>
                <c:pt idx="55">
                  <c:v>32417</c:v>
                </c:pt>
                <c:pt idx="56">
                  <c:v>32509</c:v>
                </c:pt>
                <c:pt idx="57">
                  <c:v>32599</c:v>
                </c:pt>
                <c:pt idx="58">
                  <c:v>32690</c:v>
                </c:pt>
                <c:pt idx="59">
                  <c:v>32782</c:v>
                </c:pt>
                <c:pt idx="60">
                  <c:v>32874</c:v>
                </c:pt>
                <c:pt idx="61">
                  <c:v>32964</c:v>
                </c:pt>
                <c:pt idx="62">
                  <c:v>33055</c:v>
                </c:pt>
                <c:pt idx="63">
                  <c:v>33147</c:v>
                </c:pt>
                <c:pt idx="64">
                  <c:v>33239</c:v>
                </c:pt>
                <c:pt idx="65">
                  <c:v>33329</c:v>
                </c:pt>
                <c:pt idx="66">
                  <c:v>33420</c:v>
                </c:pt>
                <c:pt idx="67">
                  <c:v>33512</c:v>
                </c:pt>
                <c:pt idx="68">
                  <c:v>33604</c:v>
                </c:pt>
                <c:pt idx="69">
                  <c:v>33695</c:v>
                </c:pt>
                <c:pt idx="70">
                  <c:v>33786</c:v>
                </c:pt>
                <c:pt idx="71">
                  <c:v>33878</c:v>
                </c:pt>
                <c:pt idx="72">
                  <c:v>33970</c:v>
                </c:pt>
                <c:pt idx="73">
                  <c:v>34060</c:v>
                </c:pt>
                <c:pt idx="74">
                  <c:v>34151</c:v>
                </c:pt>
                <c:pt idx="75">
                  <c:v>34243</c:v>
                </c:pt>
                <c:pt idx="76">
                  <c:v>34335</c:v>
                </c:pt>
                <c:pt idx="77">
                  <c:v>34425</c:v>
                </c:pt>
                <c:pt idx="78">
                  <c:v>34516</c:v>
                </c:pt>
                <c:pt idx="79">
                  <c:v>34608</c:v>
                </c:pt>
                <c:pt idx="80">
                  <c:v>34700</c:v>
                </c:pt>
                <c:pt idx="81">
                  <c:v>34790</c:v>
                </c:pt>
                <c:pt idx="82">
                  <c:v>34881</c:v>
                </c:pt>
                <c:pt idx="83">
                  <c:v>34973</c:v>
                </c:pt>
                <c:pt idx="84">
                  <c:v>35065</c:v>
                </c:pt>
                <c:pt idx="85">
                  <c:v>35156</c:v>
                </c:pt>
                <c:pt idx="86">
                  <c:v>35247</c:v>
                </c:pt>
                <c:pt idx="87">
                  <c:v>35339</c:v>
                </c:pt>
                <c:pt idx="88">
                  <c:v>35431</c:v>
                </c:pt>
                <c:pt idx="89">
                  <c:v>35521</c:v>
                </c:pt>
                <c:pt idx="90">
                  <c:v>35612</c:v>
                </c:pt>
                <c:pt idx="91">
                  <c:v>35704</c:v>
                </c:pt>
                <c:pt idx="92">
                  <c:v>35796</c:v>
                </c:pt>
                <c:pt idx="93">
                  <c:v>35886</c:v>
                </c:pt>
                <c:pt idx="94">
                  <c:v>35977</c:v>
                </c:pt>
                <c:pt idx="95">
                  <c:v>36069</c:v>
                </c:pt>
                <c:pt idx="96">
                  <c:v>36161</c:v>
                </c:pt>
                <c:pt idx="97">
                  <c:v>36251</c:v>
                </c:pt>
                <c:pt idx="98">
                  <c:v>36342</c:v>
                </c:pt>
                <c:pt idx="99">
                  <c:v>36434</c:v>
                </c:pt>
                <c:pt idx="100">
                  <c:v>36526</c:v>
                </c:pt>
                <c:pt idx="101">
                  <c:v>36617</c:v>
                </c:pt>
                <c:pt idx="102">
                  <c:v>36708</c:v>
                </c:pt>
                <c:pt idx="103">
                  <c:v>36800</c:v>
                </c:pt>
                <c:pt idx="104">
                  <c:v>36892</c:v>
                </c:pt>
                <c:pt idx="105">
                  <c:v>36982</c:v>
                </c:pt>
                <c:pt idx="106">
                  <c:v>37073</c:v>
                </c:pt>
                <c:pt idx="107">
                  <c:v>37165</c:v>
                </c:pt>
                <c:pt idx="108">
                  <c:v>37257</c:v>
                </c:pt>
                <c:pt idx="109">
                  <c:v>37347</c:v>
                </c:pt>
                <c:pt idx="110">
                  <c:v>37438</c:v>
                </c:pt>
                <c:pt idx="111">
                  <c:v>37530</c:v>
                </c:pt>
                <c:pt idx="112">
                  <c:v>37622</c:v>
                </c:pt>
                <c:pt idx="113">
                  <c:v>37712</c:v>
                </c:pt>
                <c:pt idx="114">
                  <c:v>37803</c:v>
                </c:pt>
                <c:pt idx="115">
                  <c:v>37895</c:v>
                </c:pt>
                <c:pt idx="116">
                  <c:v>37987</c:v>
                </c:pt>
                <c:pt idx="117">
                  <c:v>38078</c:v>
                </c:pt>
                <c:pt idx="118">
                  <c:v>38169</c:v>
                </c:pt>
                <c:pt idx="119">
                  <c:v>38261</c:v>
                </c:pt>
                <c:pt idx="120">
                  <c:v>38353</c:v>
                </c:pt>
                <c:pt idx="121">
                  <c:v>38443</c:v>
                </c:pt>
                <c:pt idx="122">
                  <c:v>38534</c:v>
                </c:pt>
                <c:pt idx="123">
                  <c:v>38626</c:v>
                </c:pt>
                <c:pt idx="124">
                  <c:v>38718</c:v>
                </c:pt>
                <c:pt idx="125">
                  <c:v>38808</c:v>
                </c:pt>
                <c:pt idx="126">
                  <c:v>38899</c:v>
                </c:pt>
                <c:pt idx="127">
                  <c:v>38991</c:v>
                </c:pt>
                <c:pt idx="128">
                  <c:v>39083</c:v>
                </c:pt>
                <c:pt idx="129">
                  <c:v>39173</c:v>
                </c:pt>
                <c:pt idx="130">
                  <c:v>39264</c:v>
                </c:pt>
                <c:pt idx="131">
                  <c:v>39356</c:v>
                </c:pt>
                <c:pt idx="132">
                  <c:v>39448</c:v>
                </c:pt>
                <c:pt idx="133">
                  <c:v>39539</c:v>
                </c:pt>
                <c:pt idx="134">
                  <c:v>39630</c:v>
                </c:pt>
                <c:pt idx="135">
                  <c:v>39722</c:v>
                </c:pt>
                <c:pt idx="136">
                  <c:v>39814</c:v>
                </c:pt>
                <c:pt idx="137">
                  <c:v>39904</c:v>
                </c:pt>
                <c:pt idx="138">
                  <c:v>39995</c:v>
                </c:pt>
                <c:pt idx="139">
                  <c:v>40087</c:v>
                </c:pt>
                <c:pt idx="140">
                  <c:v>40179</c:v>
                </c:pt>
                <c:pt idx="141">
                  <c:v>40269</c:v>
                </c:pt>
                <c:pt idx="142">
                  <c:v>40360</c:v>
                </c:pt>
                <c:pt idx="143">
                  <c:v>40452</c:v>
                </c:pt>
                <c:pt idx="144">
                  <c:v>40544</c:v>
                </c:pt>
                <c:pt idx="145">
                  <c:v>40634</c:v>
                </c:pt>
                <c:pt idx="146">
                  <c:v>40725</c:v>
                </c:pt>
                <c:pt idx="147">
                  <c:v>40817</c:v>
                </c:pt>
                <c:pt idx="148">
                  <c:v>40909</c:v>
                </c:pt>
                <c:pt idx="149">
                  <c:v>41000</c:v>
                </c:pt>
                <c:pt idx="150">
                  <c:v>41091</c:v>
                </c:pt>
                <c:pt idx="151">
                  <c:v>41183</c:v>
                </c:pt>
                <c:pt idx="152">
                  <c:v>41275</c:v>
                </c:pt>
                <c:pt idx="153">
                  <c:v>41365</c:v>
                </c:pt>
                <c:pt idx="154">
                  <c:v>41456</c:v>
                </c:pt>
                <c:pt idx="155">
                  <c:v>41548</c:v>
                </c:pt>
                <c:pt idx="156">
                  <c:v>41640</c:v>
                </c:pt>
                <c:pt idx="157">
                  <c:v>41730</c:v>
                </c:pt>
                <c:pt idx="158">
                  <c:v>41821</c:v>
                </c:pt>
                <c:pt idx="159">
                  <c:v>41913</c:v>
                </c:pt>
                <c:pt idx="160">
                  <c:v>42005</c:v>
                </c:pt>
                <c:pt idx="161">
                  <c:v>42095</c:v>
                </c:pt>
                <c:pt idx="162">
                  <c:v>42186</c:v>
                </c:pt>
                <c:pt idx="163">
                  <c:v>42278</c:v>
                </c:pt>
                <c:pt idx="164">
                  <c:v>42370</c:v>
                </c:pt>
                <c:pt idx="165">
                  <c:v>42461</c:v>
                </c:pt>
                <c:pt idx="166">
                  <c:v>42552</c:v>
                </c:pt>
                <c:pt idx="167">
                  <c:v>42644</c:v>
                </c:pt>
                <c:pt idx="168">
                  <c:v>42736</c:v>
                </c:pt>
                <c:pt idx="169">
                  <c:v>42826</c:v>
                </c:pt>
                <c:pt idx="170">
                  <c:v>42917</c:v>
                </c:pt>
                <c:pt idx="171">
                  <c:v>43009</c:v>
                </c:pt>
                <c:pt idx="172">
                  <c:v>43101</c:v>
                </c:pt>
                <c:pt idx="173">
                  <c:v>43191</c:v>
                </c:pt>
                <c:pt idx="174">
                  <c:v>43282</c:v>
                </c:pt>
                <c:pt idx="175">
                  <c:v>43374</c:v>
                </c:pt>
                <c:pt idx="176">
                  <c:v>43466</c:v>
                </c:pt>
                <c:pt idx="177">
                  <c:v>43556</c:v>
                </c:pt>
                <c:pt idx="178">
                  <c:v>43647</c:v>
                </c:pt>
                <c:pt idx="179">
                  <c:v>43739</c:v>
                </c:pt>
              </c:numCache>
            </c:numRef>
          </c:cat>
          <c:val>
            <c:numRef>
              <c:f>Sheet1!$B$2:$B$181</c:f>
              <c:numCache>
                <c:formatCode>0.00</c:formatCode>
                <c:ptCount val="180"/>
                <c:pt idx="0">
                  <c:v>61.93</c:v>
                </c:pt>
                <c:pt idx="1">
                  <c:v>62.82</c:v>
                </c:pt>
                <c:pt idx="2">
                  <c:v>64.25</c:v>
                </c:pt>
                <c:pt idx="3">
                  <c:v>68.89</c:v>
                </c:pt>
                <c:pt idx="4">
                  <c:v>65.510000000000005</c:v>
                </c:pt>
                <c:pt idx="5">
                  <c:v>65.48</c:v>
                </c:pt>
                <c:pt idx="6">
                  <c:v>67.650000000000006</c:v>
                </c:pt>
                <c:pt idx="7">
                  <c:v>68.48</c:v>
                </c:pt>
                <c:pt idx="8">
                  <c:v>72.73</c:v>
                </c:pt>
                <c:pt idx="9">
                  <c:v>76</c:v>
                </c:pt>
                <c:pt idx="10">
                  <c:v>78.09</c:v>
                </c:pt>
                <c:pt idx="11">
                  <c:v>80.8</c:v>
                </c:pt>
                <c:pt idx="12">
                  <c:v>84.47</c:v>
                </c:pt>
                <c:pt idx="13">
                  <c:v>87.63</c:v>
                </c:pt>
                <c:pt idx="14">
                  <c:v>90.72</c:v>
                </c:pt>
                <c:pt idx="15">
                  <c:v>92.48</c:v>
                </c:pt>
                <c:pt idx="16">
                  <c:v>96.58</c:v>
                </c:pt>
                <c:pt idx="17">
                  <c:v>99.79</c:v>
                </c:pt>
                <c:pt idx="18">
                  <c:v>99.35</c:v>
                </c:pt>
                <c:pt idx="19">
                  <c:v>99.5</c:v>
                </c:pt>
                <c:pt idx="20">
                  <c:v>100</c:v>
                </c:pt>
                <c:pt idx="21">
                  <c:v>100.85</c:v>
                </c:pt>
                <c:pt idx="22">
                  <c:v>105.06</c:v>
                </c:pt>
                <c:pt idx="23">
                  <c:v>101.49</c:v>
                </c:pt>
                <c:pt idx="24">
                  <c:v>102.69</c:v>
                </c:pt>
                <c:pt idx="25">
                  <c:v>102.81</c:v>
                </c:pt>
                <c:pt idx="26">
                  <c:v>103.01</c:v>
                </c:pt>
                <c:pt idx="27">
                  <c:v>91.26</c:v>
                </c:pt>
                <c:pt idx="28">
                  <c:v>86.71</c:v>
                </c:pt>
                <c:pt idx="29">
                  <c:v>96.23</c:v>
                </c:pt>
                <c:pt idx="30">
                  <c:v>98.69</c:v>
                </c:pt>
                <c:pt idx="31">
                  <c:v>99.56</c:v>
                </c:pt>
                <c:pt idx="32">
                  <c:v>103.69</c:v>
                </c:pt>
                <c:pt idx="33">
                  <c:v>106.17</c:v>
                </c:pt>
                <c:pt idx="34">
                  <c:v>105.85</c:v>
                </c:pt>
                <c:pt idx="35">
                  <c:v>105.95</c:v>
                </c:pt>
                <c:pt idx="36">
                  <c:v>106.07</c:v>
                </c:pt>
                <c:pt idx="37">
                  <c:v>107.92</c:v>
                </c:pt>
                <c:pt idx="38">
                  <c:v>107.9</c:v>
                </c:pt>
                <c:pt idx="39">
                  <c:v>106.28</c:v>
                </c:pt>
                <c:pt idx="40">
                  <c:v>107.87</c:v>
                </c:pt>
                <c:pt idx="41">
                  <c:v>109.65</c:v>
                </c:pt>
                <c:pt idx="42">
                  <c:v>110.61</c:v>
                </c:pt>
                <c:pt idx="43">
                  <c:v>110.73</c:v>
                </c:pt>
                <c:pt idx="44">
                  <c:v>112.27</c:v>
                </c:pt>
                <c:pt idx="45">
                  <c:v>113.54</c:v>
                </c:pt>
                <c:pt idx="46">
                  <c:v>113.9</c:v>
                </c:pt>
                <c:pt idx="47">
                  <c:v>114.32</c:v>
                </c:pt>
                <c:pt idx="48">
                  <c:v>115.23</c:v>
                </c:pt>
                <c:pt idx="49">
                  <c:v>116.56</c:v>
                </c:pt>
                <c:pt idx="50">
                  <c:v>118</c:v>
                </c:pt>
                <c:pt idx="51">
                  <c:v>119.3</c:v>
                </c:pt>
                <c:pt idx="52">
                  <c:v>120.21</c:v>
                </c:pt>
                <c:pt idx="53">
                  <c:v>122.13</c:v>
                </c:pt>
                <c:pt idx="54">
                  <c:v>124.35</c:v>
                </c:pt>
                <c:pt idx="55">
                  <c:v>124.99</c:v>
                </c:pt>
                <c:pt idx="56">
                  <c:v>127.23</c:v>
                </c:pt>
                <c:pt idx="57">
                  <c:v>128.69999999999999</c:v>
                </c:pt>
                <c:pt idx="58">
                  <c:v>130.93</c:v>
                </c:pt>
                <c:pt idx="59">
                  <c:v>131.66</c:v>
                </c:pt>
                <c:pt idx="60">
                  <c:v>133.72999999999999</c:v>
                </c:pt>
                <c:pt idx="61">
                  <c:v>135.80000000000001</c:v>
                </c:pt>
                <c:pt idx="62">
                  <c:v>137.61000000000001</c:v>
                </c:pt>
                <c:pt idx="63">
                  <c:v>137.94</c:v>
                </c:pt>
                <c:pt idx="64">
                  <c:v>139.94</c:v>
                </c:pt>
                <c:pt idx="65">
                  <c:v>141.88999999999999</c:v>
                </c:pt>
                <c:pt idx="66">
                  <c:v>144</c:v>
                </c:pt>
                <c:pt idx="67">
                  <c:v>145.41</c:v>
                </c:pt>
                <c:pt idx="68">
                  <c:v>147.12</c:v>
                </c:pt>
                <c:pt idx="69">
                  <c:v>149.72999999999999</c:v>
                </c:pt>
                <c:pt idx="70">
                  <c:v>151.56</c:v>
                </c:pt>
                <c:pt idx="71">
                  <c:v>153.53</c:v>
                </c:pt>
                <c:pt idx="72">
                  <c:v>154.74</c:v>
                </c:pt>
                <c:pt idx="73">
                  <c:v>156.93</c:v>
                </c:pt>
                <c:pt idx="74">
                  <c:v>159.18</c:v>
                </c:pt>
                <c:pt idx="75">
                  <c:v>161.26</c:v>
                </c:pt>
                <c:pt idx="76">
                  <c:v>165.51</c:v>
                </c:pt>
                <c:pt idx="77">
                  <c:v>171.59</c:v>
                </c:pt>
                <c:pt idx="78">
                  <c:v>175.35</c:v>
                </c:pt>
                <c:pt idx="79">
                  <c:v>175.58</c:v>
                </c:pt>
                <c:pt idx="80">
                  <c:v>177.79</c:v>
                </c:pt>
                <c:pt idx="81">
                  <c:v>181.69</c:v>
                </c:pt>
                <c:pt idx="82">
                  <c:v>184.15</c:v>
                </c:pt>
                <c:pt idx="83">
                  <c:v>186.42</c:v>
                </c:pt>
                <c:pt idx="84">
                  <c:v>187.91</c:v>
                </c:pt>
                <c:pt idx="85">
                  <c:v>189.72</c:v>
                </c:pt>
                <c:pt idx="86">
                  <c:v>191.89</c:v>
                </c:pt>
                <c:pt idx="87">
                  <c:v>194.11</c:v>
                </c:pt>
                <c:pt idx="88">
                  <c:v>196.29</c:v>
                </c:pt>
                <c:pt idx="89">
                  <c:v>197.97</c:v>
                </c:pt>
                <c:pt idx="90">
                  <c:v>200.65</c:v>
                </c:pt>
                <c:pt idx="91">
                  <c:v>202.69</c:v>
                </c:pt>
                <c:pt idx="92">
                  <c:v>203.97</c:v>
                </c:pt>
                <c:pt idx="93">
                  <c:v>206.35</c:v>
                </c:pt>
                <c:pt idx="94">
                  <c:v>208.73</c:v>
                </c:pt>
                <c:pt idx="95">
                  <c:v>209.51</c:v>
                </c:pt>
                <c:pt idx="96">
                  <c:v>213.21</c:v>
                </c:pt>
                <c:pt idx="97">
                  <c:v>216.63</c:v>
                </c:pt>
                <c:pt idx="98">
                  <c:v>219.51</c:v>
                </c:pt>
                <c:pt idx="99">
                  <c:v>220.79</c:v>
                </c:pt>
                <c:pt idx="100">
                  <c:v>227.55</c:v>
                </c:pt>
                <c:pt idx="101">
                  <c:v>228.74</c:v>
                </c:pt>
                <c:pt idx="102">
                  <c:v>232.1</c:v>
                </c:pt>
                <c:pt idx="103">
                  <c:v>234.93</c:v>
                </c:pt>
                <c:pt idx="104">
                  <c:v>238.47</c:v>
                </c:pt>
                <c:pt idx="105">
                  <c:v>241.71</c:v>
                </c:pt>
                <c:pt idx="106">
                  <c:v>244.91</c:v>
                </c:pt>
                <c:pt idx="107">
                  <c:v>246.77</c:v>
                </c:pt>
                <c:pt idx="108">
                  <c:v>250.84</c:v>
                </c:pt>
                <c:pt idx="109">
                  <c:v>254.29</c:v>
                </c:pt>
                <c:pt idx="110">
                  <c:v>256.95999999999998</c:v>
                </c:pt>
                <c:pt idx="111">
                  <c:v>258.81</c:v>
                </c:pt>
                <c:pt idx="112">
                  <c:v>261.5</c:v>
                </c:pt>
                <c:pt idx="113">
                  <c:v>263.82</c:v>
                </c:pt>
                <c:pt idx="114">
                  <c:v>267.77999999999997</c:v>
                </c:pt>
                <c:pt idx="115">
                  <c:v>276.54000000000002</c:v>
                </c:pt>
                <c:pt idx="116">
                  <c:v>278.69</c:v>
                </c:pt>
                <c:pt idx="117">
                  <c:v>284.33</c:v>
                </c:pt>
                <c:pt idx="118">
                  <c:v>294.88</c:v>
                </c:pt>
                <c:pt idx="119">
                  <c:v>298.29000000000002</c:v>
                </c:pt>
                <c:pt idx="120">
                  <c:v>303.75</c:v>
                </c:pt>
                <c:pt idx="121">
                  <c:v>309.19</c:v>
                </c:pt>
                <c:pt idx="122">
                  <c:v>315.17</c:v>
                </c:pt>
                <c:pt idx="123">
                  <c:v>318.23</c:v>
                </c:pt>
                <c:pt idx="124">
                  <c:v>320.57</c:v>
                </c:pt>
                <c:pt idx="125">
                  <c:v>320.27</c:v>
                </c:pt>
                <c:pt idx="126">
                  <c:v>321.77</c:v>
                </c:pt>
                <c:pt idx="127">
                  <c:v>325.66000000000003</c:v>
                </c:pt>
                <c:pt idx="128">
                  <c:v>326.99</c:v>
                </c:pt>
                <c:pt idx="129">
                  <c:v>326.45999999999998</c:v>
                </c:pt>
                <c:pt idx="130">
                  <c:v>324.76</c:v>
                </c:pt>
                <c:pt idx="131">
                  <c:v>326.47000000000003</c:v>
                </c:pt>
                <c:pt idx="132">
                  <c:v>327.27999999999997</c:v>
                </c:pt>
                <c:pt idx="133">
                  <c:v>322.39999999999998</c:v>
                </c:pt>
                <c:pt idx="134">
                  <c:v>316.67</c:v>
                </c:pt>
                <c:pt idx="135">
                  <c:v>317.31</c:v>
                </c:pt>
                <c:pt idx="136">
                  <c:v>318.82</c:v>
                </c:pt>
                <c:pt idx="137">
                  <c:v>314</c:v>
                </c:pt>
                <c:pt idx="138">
                  <c:v>306.99</c:v>
                </c:pt>
                <c:pt idx="139">
                  <c:v>306.11</c:v>
                </c:pt>
                <c:pt idx="140">
                  <c:v>302.13</c:v>
                </c:pt>
                <c:pt idx="141">
                  <c:v>300.49</c:v>
                </c:pt>
                <c:pt idx="142">
                  <c:v>303.61</c:v>
                </c:pt>
                <c:pt idx="143">
                  <c:v>301.66000000000003</c:v>
                </c:pt>
                <c:pt idx="144">
                  <c:v>294.99</c:v>
                </c:pt>
                <c:pt idx="145">
                  <c:v>290.18</c:v>
                </c:pt>
                <c:pt idx="146">
                  <c:v>292.82</c:v>
                </c:pt>
                <c:pt idx="147">
                  <c:v>293.88</c:v>
                </c:pt>
                <c:pt idx="148">
                  <c:v>291.11</c:v>
                </c:pt>
                <c:pt idx="149">
                  <c:v>288.83999999999997</c:v>
                </c:pt>
                <c:pt idx="150">
                  <c:v>291.41000000000003</c:v>
                </c:pt>
                <c:pt idx="151">
                  <c:v>291.48</c:v>
                </c:pt>
                <c:pt idx="152">
                  <c:v>290.52999999999997</c:v>
                </c:pt>
                <c:pt idx="153">
                  <c:v>290.52</c:v>
                </c:pt>
                <c:pt idx="154">
                  <c:v>290.79000000000002</c:v>
                </c:pt>
                <c:pt idx="155">
                  <c:v>289.75</c:v>
                </c:pt>
                <c:pt idx="156">
                  <c:v>289.06</c:v>
                </c:pt>
                <c:pt idx="157">
                  <c:v>293.63</c:v>
                </c:pt>
                <c:pt idx="158">
                  <c:v>296.62</c:v>
                </c:pt>
                <c:pt idx="159">
                  <c:v>298.08</c:v>
                </c:pt>
                <c:pt idx="160">
                  <c:v>299.57</c:v>
                </c:pt>
                <c:pt idx="161">
                  <c:v>303.18</c:v>
                </c:pt>
                <c:pt idx="162">
                  <c:v>305.91000000000003</c:v>
                </c:pt>
                <c:pt idx="163">
                  <c:v>307.69</c:v>
                </c:pt>
                <c:pt idx="164">
                  <c:v>310.49</c:v>
                </c:pt>
                <c:pt idx="165">
                  <c:v>315.17</c:v>
                </c:pt>
                <c:pt idx="166">
                  <c:v>318.99</c:v>
                </c:pt>
                <c:pt idx="167">
                  <c:v>321.29000000000002</c:v>
                </c:pt>
                <c:pt idx="168">
                  <c:v>324.52999999999997</c:v>
                </c:pt>
                <c:pt idx="169">
                  <c:v>333.33</c:v>
                </c:pt>
                <c:pt idx="170">
                  <c:v>337.61</c:v>
                </c:pt>
                <c:pt idx="171">
                  <c:v>338.03</c:v>
                </c:pt>
                <c:pt idx="172">
                  <c:v>343.84</c:v>
                </c:pt>
                <c:pt idx="173">
                  <c:v>354.26</c:v>
                </c:pt>
                <c:pt idx="174">
                  <c:v>359.93</c:v>
                </c:pt>
                <c:pt idx="175">
                  <c:v>361.95</c:v>
                </c:pt>
                <c:pt idx="176">
                  <c:v>365.22</c:v>
                </c:pt>
                <c:pt idx="177">
                  <c:v>371.7</c:v>
                </c:pt>
                <c:pt idx="178">
                  <c:v>375.87</c:v>
                </c:pt>
                <c:pt idx="179">
                  <c:v>378.29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C-45BD-A2B6-0EFA77CB11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Sheet1!$A$2:$A$181</c:f>
              <c:numCache>
                <c:formatCode>yyyy\-mm\-dd</c:formatCode>
                <c:ptCount val="180"/>
                <c:pt idx="0">
                  <c:v>27395</c:v>
                </c:pt>
                <c:pt idx="1">
                  <c:v>27485</c:v>
                </c:pt>
                <c:pt idx="2">
                  <c:v>27576</c:v>
                </c:pt>
                <c:pt idx="3">
                  <c:v>27668</c:v>
                </c:pt>
                <c:pt idx="4">
                  <c:v>27760</c:v>
                </c:pt>
                <c:pt idx="5">
                  <c:v>27851</c:v>
                </c:pt>
                <c:pt idx="6">
                  <c:v>27942</c:v>
                </c:pt>
                <c:pt idx="7">
                  <c:v>28034</c:v>
                </c:pt>
                <c:pt idx="8">
                  <c:v>28126</c:v>
                </c:pt>
                <c:pt idx="9">
                  <c:v>28216</c:v>
                </c:pt>
                <c:pt idx="10">
                  <c:v>28307</c:v>
                </c:pt>
                <c:pt idx="11">
                  <c:v>28399</c:v>
                </c:pt>
                <c:pt idx="12">
                  <c:v>28491</c:v>
                </c:pt>
                <c:pt idx="13">
                  <c:v>28581</c:v>
                </c:pt>
                <c:pt idx="14">
                  <c:v>28672</c:v>
                </c:pt>
                <c:pt idx="15">
                  <c:v>28764</c:v>
                </c:pt>
                <c:pt idx="16">
                  <c:v>28856</c:v>
                </c:pt>
                <c:pt idx="17">
                  <c:v>28946</c:v>
                </c:pt>
                <c:pt idx="18">
                  <c:v>29037</c:v>
                </c:pt>
                <c:pt idx="19">
                  <c:v>29129</c:v>
                </c:pt>
                <c:pt idx="20">
                  <c:v>29221</c:v>
                </c:pt>
                <c:pt idx="21">
                  <c:v>29312</c:v>
                </c:pt>
                <c:pt idx="22">
                  <c:v>29403</c:v>
                </c:pt>
                <c:pt idx="23">
                  <c:v>29495</c:v>
                </c:pt>
                <c:pt idx="24">
                  <c:v>29587</c:v>
                </c:pt>
                <c:pt idx="25">
                  <c:v>29677</c:v>
                </c:pt>
                <c:pt idx="26">
                  <c:v>29768</c:v>
                </c:pt>
                <c:pt idx="27">
                  <c:v>29860</c:v>
                </c:pt>
                <c:pt idx="28">
                  <c:v>29952</c:v>
                </c:pt>
                <c:pt idx="29">
                  <c:v>30042</c:v>
                </c:pt>
                <c:pt idx="30">
                  <c:v>30133</c:v>
                </c:pt>
                <c:pt idx="31">
                  <c:v>30225</c:v>
                </c:pt>
                <c:pt idx="32">
                  <c:v>30317</c:v>
                </c:pt>
                <c:pt idx="33">
                  <c:v>30407</c:v>
                </c:pt>
                <c:pt idx="34">
                  <c:v>30498</c:v>
                </c:pt>
                <c:pt idx="35">
                  <c:v>30590</c:v>
                </c:pt>
                <c:pt idx="36">
                  <c:v>30682</c:v>
                </c:pt>
                <c:pt idx="37">
                  <c:v>30773</c:v>
                </c:pt>
                <c:pt idx="38">
                  <c:v>30864</c:v>
                </c:pt>
                <c:pt idx="39">
                  <c:v>30956</c:v>
                </c:pt>
                <c:pt idx="40">
                  <c:v>31048</c:v>
                </c:pt>
                <c:pt idx="41">
                  <c:v>31138</c:v>
                </c:pt>
                <c:pt idx="42">
                  <c:v>31229</c:v>
                </c:pt>
                <c:pt idx="43">
                  <c:v>31321</c:v>
                </c:pt>
                <c:pt idx="44">
                  <c:v>31413</c:v>
                </c:pt>
                <c:pt idx="45">
                  <c:v>31503</c:v>
                </c:pt>
                <c:pt idx="46">
                  <c:v>31594</c:v>
                </c:pt>
                <c:pt idx="47">
                  <c:v>31686</c:v>
                </c:pt>
                <c:pt idx="48">
                  <c:v>31778</c:v>
                </c:pt>
                <c:pt idx="49">
                  <c:v>31868</c:v>
                </c:pt>
                <c:pt idx="50">
                  <c:v>31959</c:v>
                </c:pt>
                <c:pt idx="51">
                  <c:v>32051</c:v>
                </c:pt>
                <c:pt idx="52">
                  <c:v>32143</c:v>
                </c:pt>
                <c:pt idx="53">
                  <c:v>32234</c:v>
                </c:pt>
                <c:pt idx="54">
                  <c:v>32325</c:v>
                </c:pt>
                <c:pt idx="55">
                  <c:v>32417</c:v>
                </c:pt>
                <c:pt idx="56">
                  <c:v>32509</c:v>
                </c:pt>
                <c:pt idx="57">
                  <c:v>32599</c:v>
                </c:pt>
                <c:pt idx="58">
                  <c:v>32690</c:v>
                </c:pt>
                <c:pt idx="59">
                  <c:v>32782</c:v>
                </c:pt>
                <c:pt idx="60">
                  <c:v>32874</c:v>
                </c:pt>
                <c:pt idx="61">
                  <c:v>32964</c:v>
                </c:pt>
                <c:pt idx="62">
                  <c:v>33055</c:v>
                </c:pt>
                <c:pt idx="63">
                  <c:v>33147</c:v>
                </c:pt>
                <c:pt idx="64">
                  <c:v>33239</c:v>
                </c:pt>
                <c:pt idx="65">
                  <c:v>33329</c:v>
                </c:pt>
                <c:pt idx="66">
                  <c:v>33420</c:v>
                </c:pt>
                <c:pt idx="67">
                  <c:v>33512</c:v>
                </c:pt>
                <c:pt idx="68">
                  <c:v>33604</c:v>
                </c:pt>
                <c:pt idx="69">
                  <c:v>33695</c:v>
                </c:pt>
                <c:pt idx="70">
                  <c:v>33786</c:v>
                </c:pt>
                <c:pt idx="71">
                  <c:v>33878</c:v>
                </c:pt>
                <c:pt idx="72">
                  <c:v>33970</c:v>
                </c:pt>
                <c:pt idx="73">
                  <c:v>34060</c:v>
                </c:pt>
                <c:pt idx="74">
                  <c:v>34151</c:v>
                </c:pt>
                <c:pt idx="75">
                  <c:v>34243</c:v>
                </c:pt>
                <c:pt idx="76">
                  <c:v>34335</c:v>
                </c:pt>
                <c:pt idx="77">
                  <c:v>34425</c:v>
                </c:pt>
                <c:pt idx="78">
                  <c:v>34516</c:v>
                </c:pt>
                <c:pt idx="79">
                  <c:v>34608</c:v>
                </c:pt>
                <c:pt idx="80">
                  <c:v>34700</c:v>
                </c:pt>
                <c:pt idx="81">
                  <c:v>34790</c:v>
                </c:pt>
                <c:pt idx="82">
                  <c:v>34881</c:v>
                </c:pt>
                <c:pt idx="83">
                  <c:v>34973</c:v>
                </c:pt>
                <c:pt idx="84">
                  <c:v>35065</c:v>
                </c:pt>
                <c:pt idx="85">
                  <c:v>35156</c:v>
                </c:pt>
                <c:pt idx="86">
                  <c:v>35247</c:v>
                </c:pt>
                <c:pt idx="87">
                  <c:v>35339</c:v>
                </c:pt>
                <c:pt idx="88">
                  <c:v>35431</c:v>
                </c:pt>
                <c:pt idx="89">
                  <c:v>35521</c:v>
                </c:pt>
                <c:pt idx="90">
                  <c:v>35612</c:v>
                </c:pt>
                <c:pt idx="91">
                  <c:v>35704</c:v>
                </c:pt>
                <c:pt idx="92">
                  <c:v>35796</c:v>
                </c:pt>
                <c:pt idx="93">
                  <c:v>35886</c:v>
                </c:pt>
                <c:pt idx="94">
                  <c:v>35977</c:v>
                </c:pt>
                <c:pt idx="95">
                  <c:v>36069</c:v>
                </c:pt>
                <c:pt idx="96">
                  <c:v>36161</c:v>
                </c:pt>
                <c:pt idx="97">
                  <c:v>36251</c:v>
                </c:pt>
                <c:pt idx="98">
                  <c:v>36342</c:v>
                </c:pt>
                <c:pt idx="99">
                  <c:v>36434</c:v>
                </c:pt>
                <c:pt idx="100">
                  <c:v>36526</c:v>
                </c:pt>
                <c:pt idx="101">
                  <c:v>36617</c:v>
                </c:pt>
                <c:pt idx="102">
                  <c:v>36708</c:v>
                </c:pt>
                <c:pt idx="103">
                  <c:v>36800</c:v>
                </c:pt>
                <c:pt idx="104">
                  <c:v>36892</c:v>
                </c:pt>
                <c:pt idx="105">
                  <c:v>36982</c:v>
                </c:pt>
                <c:pt idx="106">
                  <c:v>37073</c:v>
                </c:pt>
                <c:pt idx="107">
                  <c:v>37165</c:v>
                </c:pt>
                <c:pt idx="108">
                  <c:v>37257</c:v>
                </c:pt>
                <c:pt idx="109">
                  <c:v>37347</c:v>
                </c:pt>
                <c:pt idx="110">
                  <c:v>37438</c:v>
                </c:pt>
                <c:pt idx="111">
                  <c:v>37530</c:v>
                </c:pt>
                <c:pt idx="112">
                  <c:v>37622</c:v>
                </c:pt>
                <c:pt idx="113">
                  <c:v>37712</c:v>
                </c:pt>
                <c:pt idx="114">
                  <c:v>37803</c:v>
                </c:pt>
                <c:pt idx="115">
                  <c:v>37895</c:v>
                </c:pt>
                <c:pt idx="116">
                  <c:v>37987</c:v>
                </c:pt>
                <c:pt idx="117">
                  <c:v>38078</c:v>
                </c:pt>
                <c:pt idx="118">
                  <c:v>38169</c:v>
                </c:pt>
                <c:pt idx="119">
                  <c:v>38261</c:v>
                </c:pt>
                <c:pt idx="120">
                  <c:v>38353</c:v>
                </c:pt>
                <c:pt idx="121">
                  <c:v>38443</c:v>
                </c:pt>
                <c:pt idx="122">
                  <c:v>38534</c:v>
                </c:pt>
                <c:pt idx="123">
                  <c:v>38626</c:v>
                </c:pt>
                <c:pt idx="124">
                  <c:v>38718</c:v>
                </c:pt>
                <c:pt idx="125">
                  <c:v>38808</c:v>
                </c:pt>
                <c:pt idx="126">
                  <c:v>38899</c:v>
                </c:pt>
                <c:pt idx="127">
                  <c:v>38991</c:v>
                </c:pt>
                <c:pt idx="128">
                  <c:v>39083</c:v>
                </c:pt>
                <c:pt idx="129">
                  <c:v>39173</c:v>
                </c:pt>
                <c:pt idx="130">
                  <c:v>39264</c:v>
                </c:pt>
                <c:pt idx="131">
                  <c:v>39356</c:v>
                </c:pt>
                <c:pt idx="132">
                  <c:v>39448</c:v>
                </c:pt>
                <c:pt idx="133">
                  <c:v>39539</c:v>
                </c:pt>
                <c:pt idx="134">
                  <c:v>39630</c:v>
                </c:pt>
                <c:pt idx="135">
                  <c:v>39722</c:v>
                </c:pt>
                <c:pt idx="136">
                  <c:v>39814</c:v>
                </c:pt>
                <c:pt idx="137">
                  <c:v>39904</c:v>
                </c:pt>
                <c:pt idx="138">
                  <c:v>39995</c:v>
                </c:pt>
                <c:pt idx="139">
                  <c:v>40087</c:v>
                </c:pt>
                <c:pt idx="140">
                  <c:v>40179</c:v>
                </c:pt>
                <c:pt idx="141">
                  <c:v>40269</c:v>
                </c:pt>
                <c:pt idx="142">
                  <c:v>40360</c:v>
                </c:pt>
                <c:pt idx="143">
                  <c:v>40452</c:v>
                </c:pt>
                <c:pt idx="144">
                  <c:v>40544</c:v>
                </c:pt>
                <c:pt idx="145">
                  <c:v>40634</c:v>
                </c:pt>
                <c:pt idx="146">
                  <c:v>40725</c:v>
                </c:pt>
                <c:pt idx="147">
                  <c:v>40817</c:v>
                </c:pt>
                <c:pt idx="148">
                  <c:v>40909</c:v>
                </c:pt>
                <c:pt idx="149">
                  <c:v>41000</c:v>
                </c:pt>
                <c:pt idx="150">
                  <c:v>41091</c:v>
                </c:pt>
                <c:pt idx="151">
                  <c:v>41183</c:v>
                </c:pt>
                <c:pt idx="152">
                  <c:v>41275</c:v>
                </c:pt>
                <c:pt idx="153">
                  <c:v>41365</c:v>
                </c:pt>
                <c:pt idx="154">
                  <c:v>41456</c:v>
                </c:pt>
                <c:pt idx="155">
                  <c:v>41548</c:v>
                </c:pt>
                <c:pt idx="156">
                  <c:v>41640</c:v>
                </c:pt>
                <c:pt idx="157">
                  <c:v>41730</c:v>
                </c:pt>
                <c:pt idx="158">
                  <c:v>41821</c:v>
                </c:pt>
                <c:pt idx="159">
                  <c:v>41913</c:v>
                </c:pt>
                <c:pt idx="160">
                  <c:v>42005</c:v>
                </c:pt>
                <c:pt idx="161">
                  <c:v>42095</c:v>
                </c:pt>
                <c:pt idx="162">
                  <c:v>42186</c:v>
                </c:pt>
                <c:pt idx="163">
                  <c:v>42278</c:v>
                </c:pt>
                <c:pt idx="164">
                  <c:v>42370</c:v>
                </c:pt>
                <c:pt idx="165">
                  <c:v>42461</c:v>
                </c:pt>
                <c:pt idx="166">
                  <c:v>42552</c:v>
                </c:pt>
                <c:pt idx="167">
                  <c:v>42644</c:v>
                </c:pt>
                <c:pt idx="168">
                  <c:v>42736</c:v>
                </c:pt>
                <c:pt idx="169">
                  <c:v>42826</c:v>
                </c:pt>
                <c:pt idx="170">
                  <c:v>42917</c:v>
                </c:pt>
                <c:pt idx="171">
                  <c:v>43009</c:v>
                </c:pt>
                <c:pt idx="172">
                  <c:v>43101</c:v>
                </c:pt>
                <c:pt idx="173">
                  <c:v>43191</c:v>
                </c:pt>
                <c:pt idx="174">
                  <c:v>43282</c:v>
                </c:pt>
                <c:pt idx="175">
                  <c:v>43374</c:v>
                </c:pt>
                <c:pt idx="176">
                  <c:v>43466</c:v>
                </c:pt>
                <c:pt idx="177">
                  <c:v>43556</c:v>
                </c:pt>
                <c:pt idx="178">
                  <c:v>43647</c:v>
                </c:pt>
                <c:pt idx="179">
                  <c:v>43739</c:v>
                </c:pt>
              </c:numCache>
            </c:numRef>
          </c:cat>
          <c:val>
            <c:numRef>
              <c:f>Sheet1!$C$2:$C$181</c:f>
              <c:numCache>
                <c:formatCode>0.00</c:formatCode>
                <c:ptCount val="180"/>
                <c:pt idx="0">
                  <c:v>59.77</c:v>
                </c:pt>
                <c:pt idx="1">
                  <c:v>60.97</c:v>
                </c:pt>
                <c:pt idx="2">
                  <c:v>61.18</c:v>
                </c:pt>
                <c:pt idx="3">
                  <c:v>62.22</c:v>
                </c:pt>
                <c:pt idx="4">
                  <c:v>62.9</c:v>
                </c:pt>
                <c:pt idx="5">
                  <c:v>65.400000000000006</c:v>
                </c:pt>
                <c:pt idx="6">
                  <c:v>66.599999999999994</c:v>
                </c:pt>
                <c:pt idx="7">
                  <c:v>67.36</c:v>
                </c:pt>
                <c:pt idx="8">
                  <c:v>69.44</c:v>
                </c:pt>
                <c:pt idx="9">
                  <c:v>72.69</c:v>
                </c:pt>
                <c:pt idx="10">
                  <c:v>74.400000000000006</c:v>
                </c:pt>
                <c:pt idx="11">
                  <c:v>77.25</c:v>
                </c:pt>
                <c:pt idx="12">
                  <c:v>79.599999999999994</c:v>
                </c:pt>
                <c:pt idx="13">
                  <c:v>82.73</c:v>
                </c:pt>
                <c:pt idx="14">
                  <c:v>85.22</c:v>
                </c:pt>
                <c:pt idx="15">
                  <c:v>87.5</c:v>
                </c:pt>
                <c:pt idx="16">
                  <c:v>91.4</c:v>
                </c:pt>
                <c:pt idx="17">
                  <c:v>94.4</c:v>
                </c:pt>
                <c:pt idx="18">
                  <c:v>96.38</c:v>
                </c:pt>
                <c:pt idx="19">
                  <c:v>98.29</c:v>
                </c:pt>
                <c:pt idx="20">
                  <c:v>100</c:v>
                </c:pt>
                <c:pt idx="21">
                  <c:v>101.6</c:v>
                </c:pt>
                <c:pt idx="22">
                  <c:v>104.51</c:v>
                </c:pt>
                <c:pt idx="23">
                  <c:v>104.79</c:v>
                </c:pt>
                <c:pt idx="24">
                  <c:v>105.37</c:v>
                </c:pt>
                <c:pt idx="25">
                  <c:v>107.55</c:v>
                </c:pt>
                <c:pt idx="26">
                  <c:v>109.15</c:v>
                </c:pt>
                <c:pt idx="27">
                  <c:v>109.21</c:v>
                </c:pt>
                <c:pt idx="28">
                  <c:v>110.97</c:v>
                </c:pt>
                <c:pt idx="29">
                  <c:v>111.94</c:v>
                </c:pt>
                <c:pt idx="30">
                  <c:v>110.89</c:v>
                </c:pt>
                <c:pt idx="31">
                  <c:v>112.28</c:v>
                </c:pt>
                <c:pt idx="32">
                  <c:v>114.25</c:v>
                </c:pt>
                <c:pt idx="33">
                  <c:v>115.53</c:v>
                </c:pt>
                <c:pt idx="34">
                  <c:v>116.44</c:v>
                </c:pt>
                <c:pt idx="35">
                  <c:v>117.1</c:v>
                </c:pt>
                <c:pt idx="36">
                  <c:v>118.9</c:v>
                </c:pt>
                <c:pt idx="37">
                  <c:v>120.45</c:v>
                </c:pt>
                <c:pt idx="38">
                  <c:v>121.56</c:v>
                </c:pt>
                <c:pt idx="39">
                  <c:v>122.54</c:v>
                </c:pt>
                <c:pt idx="40">
                  <c:v>124.28</c:v>
                </c:pt>
                <c:pt idx="41">
                  <c:v>126.16</c:v>
                </c:pt>
                <c:pt idx="42">
                  <c:v>128.11000000000001</c:v>
                </c:pt>
                <c:pt idx="43">
                  <c:v>129.54</c:v>
                </c:pt>
                <c:pt idx="44">
                  <c:v>132.04</c:v>
                </c:pt>
                <c:pt idx="45">
                  <c:v>134.79</c:v>
                </c:pt>
                <c:pt idx="46">
                  <c:v>136.83000000000001</c:v>
                </c:pt>
                <c:pt idx="47">
                  <c:v>138.94999999999999</c:v>
                </c:pt>
                <c:pt idx="48">
                  <c:v>141.69999999999999</c:v>
                </c:pt>
                <c:pt idx="49">
                  <c:v>143.88</c:v>
                </c:pt>
                <c:pt idx="50">
                  <c:v>145.51</c:v>
                </c:pt>
                <c:pt idx="51">
                  <c:v>146.44999999999999</c:v>
                </c:pt>
                <c:pt idx="52">
                  <c:v>148.74</c:v>
                </c:pt>
                <c:pt idx="53">
                  <c:v>151.69999999999999</c:v>
                </c:pt>
                <c:pt idx="54">
                  <c:v>153.26</c:v>
                </c:pt>
                <c:pt idx="55">
                  <c:v>154.68</c:v>
                </c:pt>
                <c:pt idx="56">
                  <c:v>156.47999999999999</c:v>
                </c:pt>
                <c:pt idx="57">
                  <c:v>158.63</c:v>
                </c:pt>
                <c:pt idx="58">
                  <c:v>161.99</c:v>
                </c:pt>
                <c:pt idx="59">
                  <c:v>163.34</c:v>
                </c:pt>
                <c:pt idx="60">
                  <c:v>164.25</c:v>
                </c:pt>
                <c:pt idx="61">
                  <c:v>164.93</c:v>
                </c:pt>
                <c:pt idx="62">
                  <c:v>165.92</c:v>
                </c:pt>
                <c:pt idx="63">
                  <c:v>165.27</c:v>
                </c:pt>
                <c:pt idx="64">
                  <c:v>166.65</c:v>
                </c:pt>
                <c:pt idx="65">
                  <c:v>167.78</c:v>
                </c:pt>
                <c:pt idx="66">
                  <c:v>168.06</c:v>
                </c:pt>
                <c:pt idx="67">
                  <c:v>170.43</c:v>
                </c:pt>
                <c:pt idx="68">
                  <c:v>171.75</c:v>
                </c:pt>
                <c:pt idx="69">
                  <c:v>171.71</c:v>
                </c:pt>
                <c:pt idx="70">
                  <c:v>173.68</c:v>
                </c:pt>
                <c:pt idx="71">
                  <c:v>174.55</c:v>
                </c:pt>
                <c:pt idx="72">
                  <c:v>174.62</c:v>
                </c:pt>
                <c:pt idx="73">
                  <c:v>176.28</c:v>
                </c:pt>
                <c:pt idx="74">
                  <c:v>177.7</c:v>
                </c:pt>
                <c:pt idx="75">
                  <c:v>179.17</c:v>
                </c:pt>
                <c:pt idx="76">
                  <c:v>180.3</c:v>
                </c:pt>
                <c:pt idx="77">
                  <c:v>181.38</c:v>
                </c:pt>
                <c:pt idx="78">
                  <c:v>182.13</c:v>
                </c:pt>
                <c:pt idx="79">
                  <c:v>181.98</c:v>
                </c:pt>
                <c:pt idx="80">
                  <c:v>182.95</c:v>
                </c:pt>
                <c:pt idx="81">
                  <c:v>185.95</c:v>
                </c:pt>
                <c:pt idx="82">
                  <c:v>188.83</c:v>
                </c:pt>
                <c:pt idx="83">
                  <c:v>190.29</c:v>
                </c:pt>
                <c:pt idx="84">
                  <c:v>192.44</c:v>
                </c:pt>
                <c:pt idx="85">
                  <c:v>192.77</c:v>
                </c:pt>
                <c:pt idx="86">
                  <c:v>193.63</c:v>
                </c:pt>
                <c:pt idx="87">
                  <c:v>195.14</c:v>
                </c:pt>
                <c:pt idx="88">
                  <c:v>196.77</c:v>
                </c:pt>
                <c:pt idx="89">
                  <c:v>198.42</c:v>
                </c:pt>
                <c:pt idx="90">
                  <c:v>201.14</c:v>
                </c:pt>
                <c:pt idx="91">
                  <c:v>203.75</c:v>
                </c:pt>
                <c:pt idx="92">
                  <c:v>206.79</c:v>
                </c:pt>
                <c:pt idx="93">
                  <c:v>208.64</c:v>
                </c:pt>
                <c:pt idx="94">
                  <c:v>211.56</c:v>
                </c:pt>
                <c:pt idx="95">
                  <c:v>214.06</c:v>
                </c:pt>
                <c:pt idx="96">
                  <c:v>216.31</c:v>
                </c:pt>
                <c:pt idx="97">
                  <c:v>219.2</c:v>
                </c:pt>
                <c:pt idx="98">
                  <c:v>222.31</c:v>
                </c:pt>
                <c:pt idx="99">
                  <c:v>224.6</c:v>
                </c:pt>
                <c:pt idx="100">
                  <c:v>228.9</c:v>
                </c:pt>
                <c:pt idx="101">
                  <c:v>232.63</c:v>
                </c:pt>
                <c:pt idx="102">
                  <c:v>236.86</c:v>
                </c:pt>
                <c:pt idx="103">
                  <c:v>240.51</c:v>
                </c:pt>
                <c:pt idx="104">
                  <c:v>246.44</c:v>
                </c:pt>
                <c:pt idx="105">
                  <c:v>250.57</c:v>
                </c:pt>
                <c:pt idx="106">
                  <c:v>254.46</c:v>
                </c:pt>
                <c:pt idx="107">
                  <c:v>257.62</c:v>
                </c:pt>
                <c:pt idx="108">
                  <c:v>261.32</c:v>
                </c:pt>
                <c:pt idx="109">
                  <c:v>265.77</c:v>
                </c:pt>
                <c:pt idx="110">
                  <c:v>271.04000000000002</c:v>
                </c:pt>
                <c:pt idx="111">
                  <c:v>274.88</c:v>
                </c:pt>
                <c:pt idx="112">
                  <c:v>278.23</c:v>
                </c:pt>
                <c:pt idx="113">
                  <c:v>281.62</c:v>
                </c:pt>
                <c:pt idx="114">
                  <c:v>285.95999999999998</c:v>
                </c:pt>
                <c:pt idx="115">
                  <c:v>294.06</c:v>
                </c:pt>
                <c:pt idx="116">
                  <c:v>298.66000000000003</c:v>
                </c:pt>
                <c:pt idx="117">
                  <c:v>305.95</c:v>
                </c:pt>
                <c:pt idx="118">
                  <c:v>317.62</c:v>
                </c:pt>
                <c:pt idx="119">
                  <c:v>324.39999999999998</c:v>
                </c:pt>
                <c:pt idx="120">
                  <c:v>331.85</c:v>
                </c:pt>
                <c:pt idx="121">
                  <c:v>342.45</c:v>
                </c:pt>
                <c:pt idx="122">
                  <c:v>352.79</c:v>
                </c:pt>
                <c:pt idx="123">
                  <c:v>360.78</c:v>
                </c:pt>
                <c:pt idx="124">
                  <c:v>366.49</c:v>
                </c:pt>
                <c:pt idx="125">
                  <c:v>370.24</c:v>
                </c:pt>
                <c:pt idx="126">
                  <c:v>373.28</c:v>
                </c:pt>
                <c:pt idx="127">
                  <c:v>377.11</c:v>
                </c:pt>
                <c:pt idx="128">
                  <c:v>378.52</c:v>
                </c:pt>
                <c:pt idx="129">
                  <c:v>378.26</c:v>
                </c:pt>
                <c:pt idx="130">
                  <c:v>374.01</c:v>
                </c:pt>
                <c:pt idx="131">
                  <c:v>372.83</c:v>
                </c:pt>
                <c:pt idx="132">
                  <c:v>370.11</c:v>
                </c:pt>
                <c:pt idx="133">
                  <c:v>360.74</c:v>
                </c:pt>
                <c:pt idx="134">
                  <c:v>349.37</c:v>
                </c:pt>
                <c:pt idx="135">
                  <c:v>346.13</c:v>
                </c:pt>
                <c:pt idx="136">
                  <c:v>348.69</c:v>
                </c:pt>
                <c:pt idx="137">
                  <c:v>339.48</c:v>
                </c:pt>
                <c:pt idx="138">
                  <c:v>330.55</c:v>
                </c:pt>
                <c:pt idx="139">
                  <c:v>328.04</c:v>
                </c:pt>
                <c:pt idx="140">
                  <c:v>324.10000000000002</c:v>
                </c:pt>
                <c:pt idx="141">
                  <c:v>321.18</c:v>
                </c:pt>
                <c:pt idx="142">
                  <c:v>324.24</c:v>
                </c:pt>
                <c:pt idx="143">
                  <c:v>321.89</c:v>
                </c:pt>
                <c:pt idx="144">
                  <c:v>313.01</c:v>
                </c:pt>
                <c:pt idx="145">
                  <c:v>307.56</c:v>
                </c:pt>
                <c:pt idx="146">
                  <c:v>309.81</c:v>
                </c:pt>
                <c:pt idx="147">
                  <c:v>311.18</c:v>
                </c:pt>
                <c:pt idx="148">
                  <c:v>307.88</c:v>
                </c:pt>
                <c:pt idx="149">
                  <c:v>306.58</c:v>
                </c:pt>
                <c:pt idx="150">
                  <c:v>310.54000000000002</c:v>
                </c:pt>
                <c:pt idx="151">
                  <c:v>313.02</c:v>
                </c:pt>
                <c:pt idx="152">
                  <c:v>314.64999999999998</c:v>
                </c:pt>
                <c:pt idx="153">
                  <c:v>319.55</c:v>
                </c:pt>
                <c:pt idx="154">
                  <c:v>324.51</c:v>
                </c:pt>
                <c:pt idx="155">
                  <c:v>327.16000000000003</c:v>
                </c:pt>
                <c:pt idx="156">
                  <c:v>330.04</c:v>
                </c:pt>
                <c:pt idx="157">
                  <c:v>336.34</c:v>
                </c:pt>
                <c:pt idx="158">
                  <c:v>341.17</c:v>
                </c:pt>
                <c:pt idx="159">
                  <c:v>344.02</c:v>
                </c:pt>
                <c:pt idx="160">
                  <c:v>347.51</c:v>
                </c:pt>
                <c:pt idx="161">
                  <c:v>353.49</c:v>
                </c:pt>
                <c:pt idx="162">
                  <c:v>358.88</c:v>
                </c:pt>
                <c:pt idx="163">
                  <c:v>362.04</c:v>
                </c:pt>
                <c:pt idx="164">
                  <c:v>365.36</c:v>
                </c:pt>
                <c:pt idx="165">
                  <c:v>372.41</c:v>
                </c:pt>
                <c:pt idx="166">
                  <c:v>379.06</c:v>
                </c:pt>
                <c:pt idx="167">
                  <c:v>382.51</c:v>
                </c:pt>
                <c:pt idx="168">
                  <c:v>385.83</c:v>
                </c:pt>
                <c:pt idx="169">
                  <c:v>395.29</c:v>
                </c:pt>
                <c:pt idx="170">
                  <c:v>401.97</c:v>
                </c:pt>
                <c:pt idx="171">
                  <c:v>405.83</c:v>
                </c:pt>
                <c:pt idx="172">
                  <c:v>411.83</c:v>
                </c:pt>
                <c:pt idx="173">
                  <c:v>421.04</c:v>
                </c:pt>
                <c:pt idx="174">
                  <c:v>427.32</c:v>
                </c:pt>
                <c:pt idx="175">
                  <c:v>429.86</c:v>
                </c:pt>
                <c:pt idx="176">
                  <c:v>434.58</c:v>
                </c:pt>
                <c:pt idx="177">
                  <c:v>442.71</c:v>
                </c:pt>
                <c:pt idx="178">
                  <c:v>447.87</c:v>
                </c:pt>
                <c:pt idx="179">
                  <c:v>451.65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C-45BD-A2B6-0EFA77CB1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845000"/>
        <c:axId val="189841720"/>
      </c:lineChart>
      <c:dateAx>
        <c:axId val="189845000"/>
        <c:scaling>
          <c:orientation val="minMax"/>
        </c:scaling>
        <c:delete val="0"/>
        <c:axPos val="b"/>
        <c:numFmt formatCode="[$-409]m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41720"/>
        <c:crosses val="autoZero"/>
        <c:auto val="1"/>
        <c:lblOffset val="100"/>
        <c:baseTimeUnit val="months"/>
        <c:majorUnit val="20"/>
        <c:majorTimeUnit val="months"/>
      </c:dateAx>
      <c:valAx>
        <c:axId val="189841720"/>
        <c:scaling>
          <c:orientation val="minMax"/>
          <c:min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45000"/>
        <c:crosses val="autoZero"/>
        <c:crossBetween val="between"/>
        <c:majorUnit val="40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Vacancy</a:t>
            </a:r>
            <a:r>
              <a:rPr lang="en-US" sz="2400" baseline="0" dirty="0">
                <a:solidFill>
                  <a:schemeClr val="tx1"/>
                </a:solidFill>
              </a:rPr>
              <a:t> Rates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Occupied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95.6</c:v>
                </c:pt>
                <c:pt idx="1">
                  <c:v>95.4</c:v>
                </c:pt>
                <c:pt idx="2">
                  <c:v>94</c:v>
                </c:pt>
                <c:pt idx="3">
                  <c:v>94</c:v>
                </c:pt>
                <c:pt idx="4">
                  <c:v>95.6</c:v>
                </c:pt>
                <c:pt idx="5">
                  <c:v>94.8</c:v>
                </c:pt>
                <c:pt idx="6">
                  <c:v>93.2</c:v>
                </c:pt>
                <c:pt idx="7">
                  <c:v>96.4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Vacant Housing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4.4000000000000004</c:v>
                </c:pt>
                <c:pt idx="1">
                  <c:v>4.5999999999999996</c:v>
                </c:pt>
                <c:pt idx="2">
                  <c:v>6</c:v>
                </c:pt>
                <c:pt idx="3">
                  <c:v>6</c:v>
                </c:pt>
                <c:pt idx="4">
                  <c:v>4.4000000000000004</c:v>
                </c:pt>
                <c:pt idx="5">
                  <c:v>5.2</c:v>
                </c:pt>
                <c:pt idx="6">
                  <c:v>6.8</c:v>
                </c:pt>
                <c:pt idx="7">
                  <c:v>3.6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Vacancy</a:t>
            </a:r>
            <a:r>
              <a:rPr lang="en-US" sz="2400" baseline="0" dirty="0">
                <a:solidFill>
                  <a:schemeClr val="tx1"/>
                </a:solidFill>
              </a:rPr>
              <a:t> Rates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Homeowner Vacancy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0.6</c:v>
                </c:pt>
                <c:pt idx="2">
                  <c:v>2.2999999999999998</c:v>
                </c:pt>
                <c:pt idx="3">
                  <c:v>1.4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Rental Vacancy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3.9</c:v>
                </c:pt>
                <c:pt idx="1">
                  <c:v>3.1</c:v>
                </c:pt>
                <c:pt idx="2">
                  <c:v>4.4000000000000004</c:v>
                </c:pt>
                <c:pt idx="3">
                  <c:v>4.3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9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Vacancy</a:t>
            </a:r>
            <a:r>
              <a:rPr lang="en-US" sz="2400" baseline="0" dirty="0">
                <a:solidFill>
                  <a:schemeClr val="tx1"/>
                </a:solidFill>
              </a:rPr>
              <a:t> Rates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Homeowner Vacancy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2.1</c:v>
                </c:pt>
                <c:pt idx="3">
                  <c:v>1.5</c:v>
                </c:pt>
                <c:pt idx="4">
                  <c:v>0.3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Rental Vacancy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5.0999999999999996</c:v>
                </c:pt>
                <c:pt idx="2">
                  <c:v>10.8</c:v>
                </c:pt>
                <c:pt idx="3">
                  <c:v>1.2</c:v>
                </c:pt>
                <c:pt idx="4">
                  <c:v>8.9</c:v>
                </c:pt>
                <c:pt idx="5">
                  <c:v>4.5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9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Single or Multi Unit Housing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1-unit, detached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</c:v>
                </c:pt>
                <c:pt idx="1">
                  <c:v>72.099999999999994</c:v>
                </c:pt>
                <c:pt idx="2">
                  <c:v>70.7</c:v>
                </c:pt>
                <c:pt idx="3">
                  <c:v>70</c:v>
                </c:pt>
                <c:pt idx="4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1-unit, attached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7.9</c:v>
                </c:pt>
                <c:pt idx="1">
                  <c:v>10.5</c:v>
                </c:pt>
                <c:pt idx="2">
                  <c:v>4.9000000000000004</c:v>
                </c:pt>
                <c:pt idx="3">
                  <c:v>5.3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to 4 units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6.8</c:v>
                </c:pt>
                <c:pt idx="1">
                  <c:v>5.8</c:v>
                </c:pt>
                <c:pt idx="2">
                  <c:v>8.1</c:v>
                </c:pt>
                <c:pt idx="3">
                  <c:v>8.1000000000000014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9AE-898E-E7562EF23E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 or more units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15.8</c:v>
                </c:pt>
                <c:pt idx="1">
                  <c:v>9.1</c:v>
                </c:pt>
                <c:pt idx="2">
                  <c:v>14</c:v>
                </c:pt>
                <c:pt idx="3">
                  <c:v>15.200000000000001</c:v>
                </c:pt>
                <c:pt idx="4">
                  <c:v>14.100000000000001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4-49DF-A487-A677A51EEBD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Mobile home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0.4</c:v>
                </c:pt>
                <c:pt idx="1">
                  <c:v>2.5</c:v>
                </c:pt>
                <c:pt idx="2">
                  <c:v>2.4</c:v>
                </c:pt>
                <c:pt idx="3">
                  <c:v>1.3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4-49DF-A487-A677A51EE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Single or Multi Unit Housing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1-unit, detached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66</c:v>
                </c:pt>
                <c:pt idx="1">
                  <c:v>64.7</c:v>
                </c:pt>
                <c:pt idx="2">
                  <c:v>67.900000000000006</c:v>
                </c:pt>
                <c:pt idx="3">
                  <c:v>56</c:v>
                </c:pt>
                <c:pt idx="4">
                  <c:v>74.5</c:v>
                </c:pt>
                <c:pt idx="5">
                  <c:v>55.6</c:v>
                </c:pt>
                <c:pt idx="6">
                  <c:v>59.8</c:v>
                </c:pt>
                <c:pt idx="7">
                  <c:v>50.7</c:v>
                </c:pt>
                <c:pt idx="8">
                  <c:v>93.4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1-unit, attached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13.2</c:v>
                </c:pt>
                <c:pt idx="1">
                  <c:v>5.8</c:v>
                </c:pt>
                <c:pt idx="2">
                  <c:v>1.6</c:v>
                </c:pt>
                <c:pt idx="3">
                  <c:v>10.8</c:v>
                </c:pt>
                <c:pt idx="4">
                  <c:v>11.3</c:v>
                </c:pt>
                <c:pt idx="5">
                  <c:v>9.9</c:v>
                </c:pt>
                <c:pt idx="6">
                  <c:v>11</c:v>
                </c:pt>
                <c:pt idx="7">
                  <c:v>1.8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to 4 units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16.8</c:v>
                </c:pt>
                <c:pt idx="1">
                  <c:v>7.6</c:v>
                </c:pt>
                <c:pt idx="2">
                  <c:v>13.2</c:v>
                </c:pt>
                <c:pt idx="3">
                  <c:v>6.1</c:v>
                </c:pt>
                <c:pt idx="4">
                  <c:v>5</c:v>
                </c:pt>
                <c:pt idx="5">
                  <c:v>13.2</c:v>
                </c:pt>
                <c:pt idx="6">
                  <c:v>10.600000000000001</c:v>
                </c:pt>
                <c:pt idx="7">
                  <c:v>6</c:v>
                </c:pt>
                <c:pt idx="8">
                  <c:v>4.1999999999999993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9AE-898E-E7562EF23E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 units or more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4</c:v>
                </c:pt>
                <c:pt idx="1">
                  <c:v>21.6</c:v>
                </c:pt>
                <c:pt idx="2">
                  <c:v>16.7</c:v>
                </c:pt>
                <c:pt idx="3">
                  <c:v>27</c:v>
                </c:pt>
                <c:pt idx="4">
                  <c:v>8.9</c:v>
                </c:pt>
                <c:pt idx="5">
                  <c:v>21</c:v>
                </c:pt>
                <c:pt idx="6">
                  <c:v>18.600000000000001</c:v>
                </c:pt>
                <c:pt idx="7">
                  <c:v>41.2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2-4327-ABC6-F6A039F7F2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Mobile home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0</c:v>
                </c:pt>
                <c:pt idx="1">
                  <c:v>0.3</c:v>
                </c:pt>
                <c:pt idx="2">
                  <c:v>0.6</c:v>
                </c:pt>
                <c:pt idx="3">
                  <c:v>0.1</c:v>
                </c:pt>
                <c:pt idx="4">
                  <c:v>0.2</c:v>
                </c:pt>
                <c:pt idx="5">
                  <c:v>0.3</c:v>
                </c:pt>
                <c:pt idx="6">
                  <c:v>0</c:v>
                </c:pt>
                <c:pt idx="7">
                  <c:v>0.4</c:v>
                </c:pt>
                <c:pt idx="8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2-4327-ABC6-F6A039F7F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Age of the Housing Stock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Built 1939 or earlier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10.5</c:v>
                </c:pt>
                <c:pt idx="1">
                  <c:v>12.1</c:v>
                </c:pt>
                <c:pt idx="2">
                  <c:v>18.2</c:v>
                </c:pt>
                <c:pt idx="3">
                  <c:v>14.8</c:v>
                </c:pt>
                <c:pt idx="4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Built 1940 to 1959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16.3</c:v>
                </c:pt>
                <c:pt idx="1">
                  <c:v>6.1</c:v>
                </c:pt>
                <c:pt idx="2">
                  <c:v>14.7</c:v>
                </c:pt>
                <c:pt idx="3">
                  <c:v>14.4</c:v>
                </c:pt>
                <c:pt idx="4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Built 1960 to 1979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32.200000000000003</c:v>
                </c:pt>
                <c:pt idx="1">
                  <c:v>18.100000000000001</c:v>
                </c:pt>
                <c:pt idx="2">
                  <c:v>24.1</c:v>
                </c:pt>
                <c:pt idx="3">
                  <c:v>23.6</c:v>
                </c:pt>
                <c:pt idx="4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9AE-898E-E7562EF23E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Built 1980 to 1999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26.1</c:v>
                </c:pt>
                <c:pt idx="1">
                  <c:v>31.1</c:v>
                </c:pt>
                <c:pt idx="2">
                  <c:v>26.5</c:v>
                </c:pt>
                <c:pt idx="3">
                  <c:v>28.9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441C-88D4-CE536EEF71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Built 2000 to 2009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12.7</c:v>
                </c:pt>
                <c:pt idx="1">
                  <c:v>29.2</c:v>
                </c:pt>
                <c:pt idx="2">
                  <c:v>15.4</c:v>
                </c:pt>
                <c:pt idx="3">
                  <c:v>14.1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C-441C-88D4-CE536EEF71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Built 2010 or later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3.4000000000000004</c:v>
                </c:pt>
                <c:pt idx="2">
                  <c:v>1.1000000000000001</c:v>
                </c:pt>
                <c:pt idx="3">
                  <c:v>4.0999999999999996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D-4345-AADC-05F82E821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Age of the Housing Stock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Built 1939 or earlier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12.6</c:v>
                </c:pt>
                <c:pt idx="1">
                  <c:v>11.1</c:v>
                </c:pt>
                <c:pt idx="2">
                  <c:v>9.6999999999999993</c:v>
                </c:pt>
                <c:pt idx="3">
                  <c:v>6.4</c:v>
                </c:pt>
                <c:pt idx="4">
                  <c:v>6.2</c:v>
                </c:pt>
                <c:pt idx="5">
                  <c:v>16.5</c:v>
                </c:pt>
                <c:pt idx="6">
                  <c:v>8.4</c:v>
                </c:pt>
                <c:pt idx="7">
                  <c:v>9.3000000000000007</c:v>
                </c:pt>
                <c:pt idx="8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Built 1940 to 1959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15</c:v>
                </c:pt>
                <c:pt idx="1">
                  <c:v>18.899999999999999</c:v>
                </c:pt>
                <c:pt idx="2">
                  <c:v>8.5</c:v>
                </c:pt>
                <c:pt idx="3">
                  <c:v>13.7</c:v>
                </c:pt>
                <c:pt idx="4">
                  <c:v>14</c:v>
                </c:pt>
                <c:pt idx="5">
                  <c:v>19.2</c:v>
                </c:pt>
                <c:pt idx="6">
                  <c:v>14.9</c:v>
                </c:pt>
                <c:pt idx="7">
                  <c:v>32.699999999999996</c:v>
                </c:pt>
                <c:pt idx="8">
                  <c:v>7.6000000000000005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Built 1960 to 1979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13.2</c:v>
                </c:pt>
                <c:pt idx="1">
                  <c:v>35.5</c:v>
                </c:pt>
                <c:pt idx="2">
                  <c:v>34.9</c:v>
                </c:pt>
                <c:pt idx="3">
                  <c:v>29.400000000000002</c:v>
                </c:pt>
                <c:pt idx="4">
                  <c:v>33.9</c:v>
                </c:pt>
                <c:pt idx="5">
                  <c:v>29.099999999999998</c:v>
                </c:pt>
                <c:pt idx="6">
                  <c:v>45.5</c:v>
                </c:pt>
                <c:pt idx="7">
                  <c:v>32.299999999999997</c:v>
                </c:pt>
                <c:pt idx="8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9AE-898E-E7562EF23E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Built 1980 to 1999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24.5</c:v>
                </c:pt>
                <c:pt idx="1">
                  <c:v>23.6</c:v>
                </c:pt>
                <c:pt idx="2">
                  <c:v>32.5</c:v>
                </c:pt>
                <c:pt idx="3">
                  <c:v>26.799999999999997</c:v>
                </c:pt>
                <c:pt idx="4">
                  <c:v>31.6</c:v>
                </c:pt>
                <c:pt idx="5">
                  <c:v>20.2</c:v>
                </c:pt>
                <c:pt idx="6">
                  <c:v>20.100000000000001</c:v>
                </c:pt>
                <c:pt idx="7">
                  <c:v>20.9</c:v>
                </c:pt>
                <c:pt idx="8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441C-88D4-CE536EEF71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Built 2000 to 2009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29.4</c:v>
                </c:pt>
                <c:pt idx="1">
                  <c:v>8.8000000000000007</c:v>
                </c:pt>
                <c:pt idx="2">
                  <c:v>14.2</c:v>
                </c:pt>
                <c:pt idx="3">
                  <c:v>21</c:v>
                </c:pt>
                <c:pt idx="4">
                  <c:v>12.7</c:v>
                </c:pt>
                <c:pt idx="5">
                  <c:v>11.6</c:v>
                </c:pt>
                <c:pt idx="6">
                  <c:v>11.1</c:v>
                </c:pt>
                <c:pt idx="7">
                  <c:v>4.8</c:v>
                </c:pt>
                <c:pt idx="8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C-441C-88D4-CE536EEF71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Built 2010 or later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5.2</c:v>
                </c:pt>
                <c:pt idx="1">
                  <c:v>2.2000000000000002</c:v>
                </c:pt>
                <c:pt idx="2">
                  <c:v>0</c:v>
                </c:pt>
                <c:pt idx="3">
                  <c:v>2.6999999999999997</c:v>
                </c:pt>
                <c:pt idx="4">
                  <c:v>1.6</c:v>
                </c:pt>
                <c:pt idx="5">
                  <c:v>3.4000000000000004</c:v>
                </c:pt>
                <c:pt idx="6">
                  <c:v>0.2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8-4DCC-AF97-4F6ADFE69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Length of Time in Current Residence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37958936451625"/>
          <c:y val="1.0073452921876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Moved in 1979 and earlier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6.6</c:v>
                </c:pt>
                <c:pt idx="2">
                  <c:v>6.6</c:v>
                </c:pt>
                <c:pt idx="3">
                  <c:v>8.8000000000000007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Moved in 1980 to 1989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7</c:v>
                </c:pt>
                <c:pt idx="2">
                  <c:v>7.5</c:v>
                </c:pt>
                <c:pt idx="3">
                  <c:v>7.4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Moved in 1990 to 1999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17.600000000000001</c:v>
                </c:pt>
                <c:pt idx="1">
                  <c:v>14.2</c:v>
                </c:pt>
                <c:pt idx="2">
                  <c:v>15.9</c:v>
                </c:pt>
                <c:pt idx="3">
                  <c:v>15.4</c:v>
                </c:pt>
                <c:pt idx="4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9AE-898E-E7562EF23E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Moved in 2000 to 2009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30</c:v>
                </c:pt>
                <c:pt idx="1">
                  <c:v>33.1</c:v>
                </c:pt>
                <c:pt idx="2">
                  <c:v>31.2</c:v>
                </c:pt>
                <c:pt idx="3">
                  <c:v>30.1</c:v>
                </c:pt>
                <c:pt idx="4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441C-88D4-CE536EEF71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Moved in 2010 to 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25.7</c:v>
                </c:pt>
                <c:pt idx="1">
                  <c:v>29.8</c:v>
                </c:pt>
                <c:pt idx="2">
                  <c:v>28.2</c:v>
                </c:pt>
                <c:pt idx="3">
                  <c:v>29.5</c:v>
                </c:pt>
                <c:pt idx="4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C-441C-88D4-CE536EEF71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Moved in 2015 or later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9.1</c:v>
                </c:pt>
                <c:pt idx="1">
                  <c:v>9.1999999999999993</c:v>
                </c:pt>
                <c:pt idx="2">
                  <c:v>10.6</c:v>
                </c:pt>
                <c:pt idx="3">
                  <c:v>8.8000000000000007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B-4BA9-B745-42BD2800F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Length of Time in Current Residence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37958936451625"/>
          <c:y val="1.0073452921876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Moved in 1979 and earlier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6.7</c:v>
                </c:pt>
                <c:pt idx="1">
                  <c:v>9.4</c:v>
                </c:pt>
                <c:pt idx="2">
                  <c:v>6.5</c:v>
                </c:pt>
                <c:pt idx="3">
                  <c:v>6.5</c:v>
                </c:pt>
                <c:pt idx="4">
                  <c:v>9.4</c:v>
                </c:pt>
                <c:pt idx="5">
                  <c:v>8.1</c:v>
                </c:pt>
                <c:pt idx="6">
                  <c:v>6</c:v>
                </c:pt>
                <c:pt idx="7">
                  <c:v>8.6999999999999993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Moved in 1980 to 1989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4.3</c:v>
                </c:pt>
                <c:pt idx="1">
                  <c:v>6.1</c:v>
                </c:pt>
                <c:pt idx="2">
                  <c:v>7</c:v>
                </c:pt>
                <c:pt idx="3">
                  <c:v>5.6</c:v>
                </c:pt>
                <c:pt idx="4">
                  <c:v>10.3</c:v>
                </c:pt>
                <c:pt idx="5">
                  <c:v>6.7</c:v>
                </c:pt>
                <c:pt idx="6">
                  <c:v>7.6</c:v>
                </c:pt>
                <c:pt idx="7">
                  <c:v>6</c:v>
                </c:pt>
                <c:pt idx="8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Moved in 1990 to 1999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14.9</c:v>
                </c:pt>
                <c:pt idx="1">
                  <c:v>15.9</c:v>
                </c:pt>
                <c:pt idx="2">
                  <c:v>17.100000000000001</c:v>
                </c:pt>
                <c:pt idx="3">
                  <c:v>15</c:v>
                </c:pt>
                <c:pt idx="4">
                  <c:v>20.8</c:v>
                </c:pt>
                <c:pt idx="5">
                  <c:v>8.9</c:v>
                </c:pt>
                <c:pt idx="6">
                  <c:v>15.2</c:v>
                </c:pt>
                <c:pt idx="7">
                  <c:v>14.2</c:v>
                </c:pt>
                <c:pt idx="8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9AE-898E-E7562EF23E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Moved in 2000 to 2009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34.799999999999997</c:v>
                </c:pt>
                <c:pt idx="1">
                  <c:v>27.6</c:v>
                </c:pt>
                <c:pt idx="2">
                  <c:v>29.9</c:v>
                </c:pt>
                <c:pt idx="3">
                  <c:v>33.700000000000003</c:v>
                </c:pt>
                <c:pt idx="4">
                  <c:v>29</c:v>
                </c:pt>
                <c:pt idx="5">
                  <c:v>31.5</c:v>
                </c:pt>
                <c:pt idx="6">
                  <c:v>28.4</c:v>
                </c:pt>
                <c:pt idx="7">
                  <c:v>34.1</c:v>
                </c:pt>
                <c:pt idx="8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441C-88D4-CE536EEF71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Moved in 2010 to 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29</c:v>
                </c:pt>
                <c:pt idx="1">
                  <c:v>30.7</c:v>
                </c:pt>
                <c:pt idx="2">
                  <c:v>29.5</c:v>
                </c:pt>
                <c:pt idx="3">
                  <c:v>28.6</c:v>
                </c:pt>
                <c:pt idx="4">
                  <c:v>22.7</c:v>
                </c:pt>
                <c:pt idx="5">
                  <c:v>32.6</c:v>
                </c:pt>
                <c:pt idx="6">
                  <c:v>29.8</c:v>
                </c:pt>
                <c:pt idx="7">
                  <c:v>25.7</c:v>
                </c:pt>
                <c:pt idx="8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C-441C-88D4-CE536EEF71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Moved in 2015 or later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10.3</c:v>
                </c:pt>
                <c:pt idx="1">
                  <c:v>10.3</c:v>
                </c:pt>
                <c:pt idx="2">
                  <c:v>10.1</c:v>
                </c:pt>
                <c:pt idx="3">
                  <c:v>10.5</c:v>
                </c:pt>
                <c:pt idx="4">
                  <c:v>7.8</c:v>
                </c:pt>
                <c:pt idx="5">
                  <c:v>12.2</c:v>
                </c:pt>
                <c:pt idx="6">
                  <c:v>13</c:v>
                </c:pt>
                <c:pt idx="7">
                  <c:v>11.3</c:v>
                </c:pt>
                <c:pt idx="8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3-4D8B-A4E2-B50B07ACE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Owner Occupied Housing Values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37958936451625"/>
          <c:y val="1.0073452921876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$50,000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</c:v>
                </c:pt>
                <c:pt idx="1">
                  <c:v>4.2</c:v>
                </c:pt>
                <c:pt idx="2">
                  <c:v>4.3</c:v>
                </c:pt>
                <c:pt idx="3">
                  <c:v>2.8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$50,000 to $99,999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2.1</c:v>
                </c:pt>
                <c:pt idx="1">
                  <c:v>3.5</c:v>
                </c:pt>
                <c:pt idx="2">
                  <c:v>6.1</c:v>
                </c:pt>
                <c:pt idx="3">
                  <c:v>12.3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$100,000 to $149,999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8.5</c:v>
                </c:pt>
                <c:pt idx="1">
                  <c:v>13.6</c:v>
                </c:pt>
                <c:pt idx="2">
                  <c:v>18.600000000000001</c:v>
                </c:pt>
                <c:pt idx="3">
                  <c:v>28.6</c:v>
                </c:pt>
                <c:pt idx="4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9AE-898E-E7562EF23E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$150,000 to $199,999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18.7</c:v>
                </c:pt>
                <c:pt idx="1">
                  <c:v>20.7</c:v>
                </c:pt>
                <c:pt idx="2">
                  <c:v>24.4</c:v>
                </c:pt>
                <c:pt idx="3">
                  <c:v>24.7</c:v>
                </c:pt>
                <c:pt idx="4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441C-88D4-CE536EEF71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$200,000 to $299,999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28.8</c:v>
                </c:pt>
                <c:pt idx="1">
                  <c:v>31.8</c:v>
                </c:pt>
                <c:pt idx="2">
                  <c:v>24.2</c:v>
                </c:pt>
                <c:pt idx="3">
                  <c:v>21.4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C-441C-88D4-CE536EEF71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$300,000 to $499,999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26.2</c:v>
                </c:pt>
                <c:pt idx="1">
                  <c:v>21.5</c:v>
                </c:pt>
                <c:pt idx="2">
                  <c:v>14.4</c:v>
                </c:pt>
                <c:pt idx="3">
                  <c:v>7.9</c:v>
                </c:pt>
                <c:pt idx="4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B-4733-9AC1-D2387F4D461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$500,000 to $999,999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11.4</c:v>
                </c:pt>
                <c:pt idx="1">
                  <c:v>4.2</c:v>
                </c:pt>
                <c:pt idx="2">
                  <c:v>6</c:v>
                </c:pt>
                <c:pt idx="3">
                  <c:v>1.8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B-4733-9AC1-D2387F4D461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$1,000,000 or more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0.6</c:v>
                </c:pt>
                <c:pt idx="2">
                  <c:v>1.8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B-4733-9AC1-D2387F4D4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4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All-Transactions House Price Index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b="1" dirty="0">
                <a:solidFill>
                  <a:schemeClr val="tx1"/>
                </a:solidFill>
              </a:rPr>
              <a:t>(Index 2000=100)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Ozaukee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0</c:formatCode>
                <c:ptCount val="34"/>
                <c:pt idx="0" formatCode="General">
                  <c:v>1985</c:v>
                </c:pt>
                <c:pt idx="1">
                  <c:v>1986</c:v>
                </c:pt>
                <c:pt idx="2" formatCode="General">
                  <c:v>1987</c:v>
                </c:pt>
                <c:pt idx="3">
                  <c:v>1988</c:v>
                </c:pt>
                <c:pt idx="4" formatCode="General">
                  <c:v>1989</c:v>
                </c:pt>
                <c:pt idx="5">
                  <c:v>1990</c:v>
                </c:pt>
                <c:pt idx="6" formatCode="General">
                  <c:v>1991</c:v>
                </c:pt>
                <c:pt idx="7">
                  <c:v>1992</c:v>
                </c:pt>
                <c:pt idx="8" formatCode="General">
                  <c:v>1993</c:v>
                </c:pt>
                <c:pt idx="9">
                  <c:v>1994</c:v>
                </c:pt>
                <c:pt idx="10" formatCode="General">
                  <c:v>1995</c:v>
                </c:pt>
                <c:pt idx="11">
                  <c:v>1996</c:v>
                </c:pt>
                <c:pt idx="12" formatCode="General">
                  <c:v>1997</c:v>
                </c:pt>
                <c:pt idx="13">
                  <c:v>1998</c:v>
                </c:pt>
                <c:pt idx="14" formatCode="General">
                  <c:v>1999</c:v>
                </c:pt>
                <c:pt idx="15">
                  <c:v>2000</c:v>
                </c:pt>
                <c:pt idx="16" formatCode="General">
                  <c:v>2001</c:v>
                </c:pt>
                <c:pt idx="17">
                  <c:v>2002</c:v>
                </c:pt>
                <c:pt idx="18" formatCode="General">
                  <c:v>2003</c:v>
                </c:pt>
                <c:pt idx="19">
                  <c:v>2004</c:v>
                </c:pt>
                <c:pt idx="20" formatCode="General">
                  <c:v>2005</c:v>
                </c:pt>
                <c:pt idx="21">
                  <c:v>2006</c:v>
                </c:pt>
                <c:pt idx="22" formatCode="General">
                  <c:v>2007</c:v>
                </c:pt>
                <c:pt idx="23">
                  <c:v>2008</c:v>
                </c:pt>
                <c:pt idx="24" formatCode="General">
                  <c:v>2009</c:v>
                </c:pt>
                <c:pt idx="25">
                  <c:v>2010</c:v>
                </c:pt>
                <c:pt idx="26" formatCode="General">
                  <c:v>2011</c:v>
                </c:pt>
                <c:pt idx="27">
                  <c:v>2012</c:v>
                </c:pt>
                <c:pt idx="28" formatCode="General">
                  <c:v>2013</c:v>
                </c:pt>
                <c:pt idx="29">
                  <c:v>2014</c:v>
                </c:pt>
                <c:pt idx="30" formatCode="General">
                  <c:v>2015</c:v>
                </c:pt>
                <c:pt idx="31">
                  <c:v>2016</c:v>
                </c:pt>
                <c:pt idx="32" formatCode="General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Sheet1!$B$2:$B$35</c:f>
              <c:numCache>
                <c:formatCode>0.00</c:formatCode>
                <c:ptCount val="34"/>
                <c:pt idx="0">
                  <c:v>48.47</c:v>
                </c:pt>
                <c:pt idx="1">
                  <c:v>49.47</c:v>
                </c:pt>
                <c:pt idx="2">
                  <c:v>50.92</c:v>
                </c:pt>
                <c:pt idx="3">
                  <c:v>55.91</c:v>
                </c:pt>
                <c:pt idx="4">
                  <c:v>60.46</c:v>
                </c:pt>
                <c:pt idx="5">
                  <c:v>63.37</c:v>
                </c:pt>
                <c:pt idx="6">
                  <c:v>66.349999999999994</c:v>
                </c:pt>
                <c:pt idx="7">
                  <c:v>68.92</c:v>
                </c:pt>
                <c:pt idx="8">
                  <c:v>71.98</c:v>
                </c:pt>
                <c:pt idx="9">
                  <c:v>77.069999999999993</c:v>
                </c:pt>
                <c:pt idx="10">
                  <c:v>82.84</c:v>
                </c:pt>
                <c:pt idx="11">
                  <c:v>84.42</c:v>
                </c:pt>
                <c:pt idx="12">
                  <c:v>88.46</c:v>
                </c:pt>
                <c:pt idx="13">
                  <c:v>90.03</c:v>
                </c:pt>
                <c:pt idx="14">
                  <c:v>93.89</c:v>
                </c:pt>
                <c:pt idx="15">
                  <c:v>100</c:v>
                </c:pt>
                <c:pt idx="16">
                  <c:v>103.31</c:v>
                </c:pt>
                <c:pt idx="17">
                  <c:v>106.97</c:v>
                </c:pt>
                <c:pt idx="18">
                  <c:v>109.54</c:v>
                </c:pt>
                <c:pt idx="19">
                  <c:v>118.05</c:v>
                </c:pt>
                <c:pt idx="20">
                  <c:v>128.69999999999999</c:v>
                </c:pt>
                <c:pt idx="21">
                  <c:v>133.04</c:v>
                </c:pt>
                <c:pt idx="22">
                  <c:v>134.38</c:v>
                </c:pt>
                <c:pt idx="23">
                  <c:v>132.51</c:v>
                </c:pt>
                <c:pt idx="24">
                  <c:v>127.74</c:v>
                </c:pt>
                <c:pt idx="25">
                  <c:v>123.2</c:v>
                </c:pt>
                <c:pt idx="26">
                  <c:v>118.92</c:v>
                </c:pt>
                <c:pt idx="27">
                  <c:v>117.26</c:v>
                </c:pt>
                <c:pt idx="28">
                  <c:v>118.58</c:v>
                </c:pt>
                <c:pt idx="29">
                  <c:v>121.72</c:v>
                </c:pt>
                <c:pt idx="30">
                  <c:v>124.22</c:v>
                </c:pt>
                <c:pt idx="31">
                  <c:v>130.08000000000001</c:v>
                </c:pt>
                <c:pt idx="32">
                  <c:v>136.43</c:v>
                </c:pt>
                <c:pt idx="33">
                  <c:v>144.03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69-437A-B2F5-A729123B2F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St. Croix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0</c:formatCode>
                <c:ptCount val="34"/>
                <c:pt idx="0" formatCode="General">
                  <c:v>1985</c:v>
                </c:pt>
                <c:pt idx="1">
                  <c:v>1986</c:v>
                </c:pt>
                <c:pt idx="2" formatCode="General">
                  <c:v>1987</c:v>
                </c:pt>
                <c:pt idx="3">
                  <c:v>1988</c:v>
                </c:pt>
                <c:pt idx="4" formatCode="General">
                  <c:v>1989</c:v>
                </c:pt>
                <c:pt idx="5">
                  <c:v>1990</c:v>
                </c:pt>
                <c:pt idx="6" formatCode="General">
                  <c:v>1991</c:v>
                </c:pt>
                <c:pt idx="7">
                  <c:v>1992</c:v>
                </c:pt>
                <c:pt idx="8" formatCode="General">
                  <c:v>1993</c:v>
                </c:pt>
                <c:pt idx="9">
                  <c:v>1994</c:v>
                </c:pt>
                <c:pt idx="10" formatCode="General">
                  <c:v>1995</c:v>
                </c:pt>
                <c:pt idx="11">
                  <c:v>1996</c:v>
                </c:pt>
                <c:pt idx="12" formatCode="General">
                  <c:v>1997</c:v>
                </c:pt>
                <c:pt idx="13">
                  <c:v>1998</c:v>
                </c:pt>
                <c:pt idx="14" formatCode="General">
                  <c:v>1999</c:v>
                </c:pt>
                <c:pt idx="15">
                  <c:v>2000</c:v>
                </c:pt>
                <c:pt idx="16" formatCode="General">
                  <c:v>2001</c:v>
                </c:pt>
                <c:pt idx="17">
                  <c:v>2002</c:v>
                </c:pt>
                <c:pt idx="18" formatCode="General">
                  <c:v>2003</c:v>
                </c:pt>
                <c:pt idx="19">
                  <c:v>2004</c:v>
                </c:pt>
                <c:pt idx="20" formatCode="General">
                  <c:v>2005</c:v>
                </c:pt>
                <c:pt idx="21">
                  <c:v>2006</c:v>
                </c:pt>
                <c:pt idx="22" formatCode="General">
                  <c:v>2007</c:v>
                </c:pt>
                <c:pt idx="23">
                  <c:v>2008</c:v>
                </c:pt>
                <c:pt idx="24" formatCode="General">
                  <c:v>2009</c:v>
                </c:pt>
                <c:pt idx="25">
                  <c:v>2010</c:v>
                </c:pt>
                <c:pt idx="26" formatCode="General">
                  <c:v>2011</c:v>
                </c:pt>
                <c:pt idx="27">
                  <c:v>2012</c:v>
                </c:pt>
                <c:pt idx="28" formatCode="General">
                  <c:v>2013</c:v>
                </c:pt>
                <c:pt idx="29">
                  <c:v>2014</c:v>
                </c:pt>
                <c:pt idx="30" formatCode="General">
                  <c:v>2015</c:v>
                </c:pt>
                <c:pt idx="31">
                  <c:v>2016</c:v>
                </c:pt>
                <c:pt idx="32" formatCode="General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Sheet1!$C$2:$C$35</c:f>
              <c:numCache>
                <c:formatCode>0.00</c:formatCode>
                <c:ptCount val="34"/>
                <c:pt idx="0">
                  <c:v>46.97</c:v>
                </c:pt>
                <c:pt idx="1">
                  <c:v>49.19</c:v>
                </c:pt>
                <c:pt idx="2">
                  <c:v>50.99</c:v>
                </c:pt>
                <c:pt idx="3">
                  <c:v>52.61</c:v>
                </c:pt>
                <c:pt idx="4">
                  <c:v>54.75</c:v>
                </c:pt>
                <c:pt idx="5">
                  <c:v>55.9</c:v>
                </c:pt>
                <c:pt idx="6">
                  <c:v>57.98</c:v>
                </c:pt>
                <c:pt idx="7">
                  <c:v>58.92</c:v>
                </c:pt>
                <c:pt idx="8">
                  <c:v>59.85</c:v>
                </c:pt>
                <c:pt idx="9">
                  <c:v>63.49</c:v>
                </c:pt>
                <c:pt idx="10">
                  <c:v>69.75</c:v>
                </c:pt>
                <c:pt idx="11">
                  <c:v>73.56</c:v>
                </c:pt>
                <c:pt idx="12">
                  <c:v>78.989999999999995</c:v>
                </c:pt>
                <c:pt idx="13">
                  <c:v>82.73</c:v>
                </c:pt>
                <c:pt idx="14">
                  <c:v>90.68</c:v>
                </c:pt>
                <c:pt idx="15">
                  <c:v>100</c:v>
                </c:pt>
                <c:pt idx="16">
                  <c:v>108.25</c:v>
                </c:pt>
                <c:pt idx="17">
                  <c:v>115.14</c:v>
                </c:pt>
                <c:pt idx="18">
                  <c:v>120.01</c:v>
                </c:pt>
                <c:pt idx="19">
                  <c:v>131.11000000000001</c:v>
                </c:pt>
                <c:pt idx="20">
                  <c:v>139.54</c:v>
                </c:pt>
                <c:pt idx="21">
                  <c:v>140.54</c:v>
                </c:pt>
                <c:pt idx="22">
                  <c:v>139.82</c:v>
                </c:pt>
                <c:pt idx="23">
                  <c:v>134.22</c:v>
                </c:pt>
                <c:pt idx="24">
                  <c:v>125.3</c:v>
                </c:pt>
                <c:pt idx="25">
                  <c:v>115.48</c:v>
                </c:pt>
                <c:pt idx="26">
                  <c:v>109</c:v>
                </c:pt>
                <c:pt idx="27">
                  <c:v>106.16</c:v>
                </c:pt>
                <c:pt idx="28">
                  <c:v>110.87</c:v>
                </c:pt>
                <c:pt idx="29">
                  <c:v>118.2</c:v>
                </c:pt>
                <c:pt idx="30">
                  <c:v>123.69</c:v>
                </c:pt>
                <c:pt idx="31">
                  <c:v>129.46</c:v>
                </c:pt>
                <c:pt idx="32">
                  <c:v>138.54</c:v>
                </c:pt>
                <c:pt idx="33">
                  <c:v>149.84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69-437A-B2F5-A729123B2F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Walworth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0</c:formatCode>
                <c:ptCount val="34"/>
                <c:pt idx="0" formatCode="General">
                  <c:v>1985</c:v>
                </c:pt>
                <c:pt idx="1">
                  <c:v>1986</c:v>
                </c:pt>
                <c:pt idx="2" formatCode="General">
                  <c:v>1987</c:v>
                </c:pt>
                <c:pt idx="3">
                  <c:v>1988</c:v>
                </c:pt>
                <c:pt idx="4" formatCode="General">
                  <c:v>1989</c:v>
                </c:pt>
                <c:pt idx="5">
                  <c:v>1990</c:v>
                </c:pt>
                <c:pt idx="6" formatCode="General">
                  <c:v>1991</c:v>
                </c:pt>
                <c:pt idx="7">
                  <c:v>1992</c:v>
                </c:pt>
                <c:pt idx="8" formatCode="General">
                  <c:v>1993</c:v>
                </c:pt>
                <c:pt idx="9">
                  <c:v>1994</c:v>
                </c:pt>
                <c:pt idx="10" formatCode="General">
                  <c:v>1995</c:v>
                </c:pt>
                <c:pt idx="11">
                  <c:v>1996</c:v>
                </c:pt>
                <c:pt idx="12" formatCode="General">
                  <c:v>1997</c:v>
                </c:pt>
                <c:pt idx="13">
                  <c:v>1998</c:v>
                </c:pt>
                <c:pt idx="14" formatCode="General">
                  <c:v>1999</c:v>
                </c:pt>
                <c:pt idx="15">
                  <c:v>2000</c:v>
                </c:pt>
                <c:pt idx="16" formatCode="General">
                  <c:v>2001</c:v>
                </c:pt>
                <c:pt idx="17">
                  <c:v>2002</c:v>
                </c:pt>
                <c:pt idx="18" formatCode="General">
                  <c:v>2003</c:v>
                </c:pt>
                <c:pt idx="19">
                  <c:v>2004</c:v>
                </c:pt>
                <c:pt idx="20" formatCode="General">
                  <c:v>2005</c:v>
                </c:pt>
                <c:pt idx="21">
                  <c:v>2006</c:v>
                </c:pt>
                <c:pt idx="22" formatCode="General">
                  <c:v>2007</c:v>
                </c:pt>
                <c:pt idx="23">
                  <c:v>2008</c:v>
                </c:pt>
                <c:pt idx="24" formatCode="General">
                  <c:v>2009</c:v>
                </c:pt>
                <c:pt idx="25">
                  <c:v>2010</c:v>
                </c:pt>
                <c:pt idx="26" formatCode="General">
                  <c:v>2011</c:v>
                </c:pt>
                <c:pt idx="27">
                  <c:v>2012</c:v>
                </c:pt>
                <c:pt idx="28" formatCode="General">
                  <c:v>2013</c:v>
                </c:pt>
                <c:pt idx="29">
                  <c:v>2014</c:v>
                </c:pt>
                <c:pt idx="30" formatCode="General">
                  <c:v>2015</c:v>
                </c:pt>
                <c:pt idx="31">
                  <c:v>2016</c:v>
                </c:pt>
                <c:pt idx="32" formatCode="General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Sheet1!$D$2:$D$35</c:f>
              <c:numCache>
                <c:formatCode>0.00</c:formatCode>
                <c:ptCount val="34"/>
                <c:pt idx="0">
                  <c:v>46.59</c:v>
                </c:pt>
                <c:pt idx="1">
                  <c:v>48.14</c:v>
                </c:pt>
                <c:pt idx="2">
                  <c:v>48.62</c:v>
                </c:pt>
                <c:pt idx="3">
                  <c:v>51.02</c:v>
                </c:pt>
                <c:pt idx="4">
                  <c:v>56.05</c:v>
                </c:pt>
                <c:pt idx="5">
                  <c:v>60.18</c:v>
                </c:pt>
                <c:pt idx="6">
                  <c:v>63.51</c:v>
                </c:pt>
                <c:pt idx="7">
                  <c:v>67.48</c:v>
                </c:pt>
                <c:pt idx="8">
                  <c:v>71.040000000000006</c:v>
                </c:pt>
                <c:pt idx="9">
                  <c:v>75.14</c:v>
                </c:pt>
                <c:pt idx="10">
                  <c:v>80.739999999999995</c:v>
                </c:pt>
                <c:pt idx="11">
                  <c:v>84</c:v>
                </c:pt>
                <c:pt idx="12">
                  <c:v>87.74</c:v>
                </c:pt>
                <c:pt idx="13">
                  <c:v>89.8</c:v>
                </c:pt>
                <c:pt idx="14">
                  <c:v>93.88</c:v>
                </c:pt>
                <c:pt idx="15">
                  <c:v>100</c:v>
                </c:pt>
                <c:pt idx="16">
                  <c:v>104.5</c:v>
                </c:pt>
                <c:pt idx="17">
                  <c:v>108.17</c:v>
                </c:pt>
                <c:pt idx="18">
                  <c:v>112.08</c:v>
                </c:pt>
                <c:pt idx="19">
                  <c:v>120.56</c:v>
                </c:pt>
                <c:pt idx="20">
                  <c:v>132.97</c:v>
                </c:pt>
                <c:pt idx="21">
                  <c:v>141.85</c:v>
                </c:pt>
                <c:pt idx="22">
                  <c:v>145.16</c:v>
                </c:pt>
                <c:pt idx="23">
                  <c:v>142.38999999999999</c:v>
                </c:pt>
                <c:pt idx="24">
                  <c:v>136.16999999999999</c:v>
                </c:pt>
                <c:pt idx="25">
                  <c:v>128.31</c:v>
                </c:pt>
                <c:pt idx="26">
                  <c:v>122.51</c:v>
                </c:pt>
                <c:pt idx="27">
                  <c:v>119.07</c:v>
                </c:pt>
                <c:pt idx="28">
                  <c:v>116.76</c:v>
                </c:pt>
                <c:pt idx="29">
                  <c:v>117.39</c:v>
                </c:pt>
                <c:pt idx="30">
                  <c:v>120.37</c:v>
                </c:pt>
                <c:pt idx="31">
                  <c:v>126.39</c:v>
                </c:pt>
                <c:pt idx="32">
                  <c:v>131.71</c:v>
                </c:pt>
                <c:pt idx="33">
                  <c:v>138.77000000000001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69-437A-B2F5-A729123B2F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Outagamie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0</c:formatCode>
                <c:ptCount val="34"/>
                <c:pt idx="0" formatCode="General">
                  <c:v>1985</c:v>
                </c:pt>
                <c:pt idx="1">
                  <c:v>1986</c:v>
                </c:pt>
                <c:pt idx="2" formatCode="General">
                  <c:v>1987</c:v>
                </c:pt>
                <c:pt idx="3">
                  <c:v>1988</c:v>
                </c:pt>
                <c:pt idx="4" formatCode="General">
                  <c:v>1989</c:v>
                </c:pt>
                <c:pt idx="5">
                  <c:v>1990</c:v>
                </c:pt>
                <c:pt idx="6" formatCode="General">
                  <c:v>1991</c:v>
                </c:pt>
                <c:pt idx="7">
                  <c:v>1992</c:v>
                </c:pt>
                <c:pt idx="8" formatCode="General">
                  <c:v>1993</c:v>
                </c:pt>
                <c:pt idx="9">
                  <c:v>1994</c:v>
                </c:pt>
                <c:pt idx="10" formatCode="General">
                  <c:v>1995</c:v>
                </c:pt>
                <c:pt idx="11">
                  <c:v>1996</c:v>
                </c:pt>
                <c:pt idx="12" formatCode="General">
                  <c:v>1997</c:v>
                </c:pt>
                <c:pt idx="13">
                  <c:v>1998</c:v>
                </c:pt>
                <c:pt idx="14" formatCode="General">
                  <c:v>1999</c:v>
                </c:pt>
                <c:pt idx="15">
                  <c:v>2000</c:v>
                </c:pt>
                <c:pt idx="16" formatCode="General">
                  <c:v>2001</c:v>
                </c:pt>
                <c:pt idx="17">
                  <c:v>2002</c:v>
                </c:pt>
                <c:pt idx="18" formatCode="General">
                  <c:v>2003</c:v>
                </c:pt>
                <c:pt idx="19">
                  <c:v>2004</c:v>
                </c:pt>
                <c:pt idx="20" formatCode="General">
                  <c:v>2005</c:v>
                </c:pt>
                <c:pt idx="21">
                  <c:v>2006</c:v>
                </c:pt>
                <c:pt idx="22" formatCode="General">
                  <c:v>2007</c:v>
                </c:pt>
                <c:pt idx="23">
                  <c:v>2008</c:v>
                </c:pt>
                <c:pt idx="24" formatCode="General">
                  <c:v>2009</c:v>
                </c:pt>
                <c:pt idx="25">
                  <c:v>2010</c:v>
                </c:pt>
                <c:pt idx="26" formatCode="General">
                  <c:v>2011</c:v>
                </c:pt>
                <c:pt idx="27">
                  <c:v>2012</c:v>
                </c:pt>
                <c:pt idx="28" formatCode="General">
                  <c:v>2013</c:v>
                </c:pt>
                <c:pt idx="29">
                  <c:v>2014</c:v>
                </c:pt>
                <c:pt idx="30" formatCode="General">
                  <c:v>2015</c:v>
                </c:pt>
                <c:pt idx="31">
                  <c:v>2016</c:v>
                </c:pt>
                <c:pt idx="32" formatCode="General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Sheet1!$E$2:$E$35</c:f>
              <c:numCache>
                <c:formatCode>0.00</c:formatCode>
                <c:ptCount val="34"/>
                <c:pt idx="0">
                  <c:v>57.92</c:v>
                </c:pt>
                <c:pt idx="1">
                  <c:v>59.22</c:v>
                </c:pt>
                <c:pt idx="2">
                  <c:v>59.66</c:v>
                </c:pt>
                <c:pt idx="3">
                  <c:v>62.47</c:v>
                </c:pt>
                <c:pt idx="4">
                  <c:v>64.81</c:v>
                </c:pt>
                <c:pt idx="5">
                  <c:v>67.94</c:v>
                </c:pt>
                <c:pt idx="6">
                  <c:v>69.760000000000005</c:v>
                </c:pt>
                <c:pt idx="7">
                  <c:v>71.709999999999994</c:v>
                </c:pt>
                <c:pt idx="8">
                  <c:v>74.88</c:v>
                </c:pt>
                <c:pt idx="9">
                  <c:v>79.14</c:v>
                </c:pt>
                <c:pt idx="10">
                  <c:v>84.08</c:v>
                </c:pt>
                <c:pt idx="11">
                  <c:v>86.57</c:v>
                </c:pt>
                <c:pt idx="12">
                  <c:v>89.15</c:v>
                </c:pt>
                <c:pt idx="13">
                  <c:v>91.55</c:v>
                </c:pt>
                <c:pt idx="14">
                  <c:v>94.72</c:v>
                </c:pt>
                <c:pt idx="15">
                  <c:v>100</c:v>
                </c:pt>
                <c:pt idx="16">
                  <c:v>104.71</c:v>
                </c:pt>
                <c:pt idx="17">
                  <c:v>108.1</c:v>
                </c:pt>
                <c:pt idx="18">
                  <c:v>110.84</c:v>
                </c:pt>
                <c:pt idx="19">
                  <c:v>115.71</c:v>
                </c:pt>
                <c:pt idx="20">
                  <c:v>121.5</c:v>
                </c:pt>
                <c:pt idx="21">
                  <c:v>124.17</c:v>
                </c:pt>
                <c:pt idx="22">
                  <c:v>125.05</c:v>
                </c:pt>
                <c:pt idx="23">
                  <c:v>124.32</c:v>
                </c:pt>
                <c:pt idx="24">
                  <c:v>121.84</c:v>
                </c:pt>
                <c:pt idx="25">
                  <c:v>118.34</c:v>
                </c:pt>
                <c:pt idx="26">
                  <c:v>115.15</c:v>
                </c:pt>
                <c:pt idx="27">
                  <c:v>115.05</c:v>
                </c:pt>
                <c:pt idx="28">
                  <c:v>114.77</c:v>
                </c:pt>
                <c:pt idx="29">
                  <c:v>115.71</c:v>
                </c:pt>
                <c:pt idx="30">
                  <c:v>118.47</c:v>
                </c:pt>
                <c:pt idx="31">
                  <c:v>122.8</c:v>
                </c:pt>
                <c:pt idx="32">
                  <c:v>129.97999999999999</c:v>
                </c:pt>
                <c:pt idx="33">
                  <c:v>138.77000000000001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69-437A-B2F5-A729123B2FB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Sauk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Sheet1!$A$2:$A$35</c:f>
              <c:numCache>
                <c:formatCode>0</c:formatCode>
                <c:ptCount val="34"/>
                <c:pt idx="0" formatCode="General">
                  <c:v>1985</c:v>
                </c:pt>
                <c:pt idx="1">
                  <c:v>1986</c:v>
                </c:pt>
                <c:pt idx="2" formatCode="General">
                  <c:v>1987</c:v>
                </c:pt>
                <c:pt idx="3">
                  <c:v>1988</c:v>
                </c:pt>
                <c:pt idx="4" formatCode="General">
                  <c:v>1989</c:v>
                </c:pt>
                <c:pt idx="5">
                  <c:v>1990</c:v>
                </c:pt>
                <c:pt idx="6" formatCode="General">
                  <c:v>1991</c:v>
                </c:pt>
                <c:pt idx="7">
                  <c:v>1992</c:v>
                </c:pt>
                <c:pt idx="8" formatCode="General">
                  <c:v>1993</c:v>
                </c:pt>
                <c:pt idx="9">
                  <c:v>1994</c:v>
                </c:pt>
                <c:pt idx="10" formatCode="General">
                  <c:v>1995</c:v>
                </c:pt>
                <c:pt idx="11">
                  <c:v>1996</c:v>
                </c:pt>
                <c:pt idx="12" formatCode="General">
                  <c:v>1997</c:v>
                </c:pt>
                <c:pt idx="13">
                  <c:v>1998</c:v>
                </c:pt>
                <c:pt idx="14" formatCode="General">
                  <c:v>1999</c:v>
                </c:pt>
                <c:pt idx="15">
                  <c:v>2000</c:v>
                </c:pt>
                <c:pt idx="16" formatCode="General">
                  <c:v>2001</c:v>
                </c:pt>
                <c:pt idx="17">
                  <c:v>2002</c:v>
                </c:pt>
                <c:pt idx="18" formatCode="General">
                  <c:v>2003</c:v>
                </c:pt>
                <c:pt idx="19">
                  <c:v>2004</c:v>
                </c:pt>
                <c:pt idx="20" formatCode="General">
                  <c:v>2005</c:v>
                </c:pt>
                <c:pt idx="21">
                  <c:v>2006</c:v>
                </c:pt>
                <c:pt idx="22" formatCode="General">
                  <c:v>2007</c:v>
                </c:pt>
                <c:pt idx="23">
                  <c:v>2008</c:v>
                </c:pt>
                <c:pt idx="24" formatCode="General">
                  <c:v>2009</c:v>
                </c:pt>
                <c:pt idx="25">
                  <c:v>2010</c:v>
                </c:pt>
                <c:pt idx="26" formatCode="General">
                  <c:v>2011</c:v>
                </c:pt>
                <c:pt idx="27">
                  <c:v>2012</c:v>
                </c:pt>
                <c:pt idx="28" formatCode="General">
                  <c:v>2013</c:v>
                </c:pt>
                <c:pt idx="29">
                  <c:v>2014</c:v>
                </c:pt>
                <c:pt idx="30" formatCode="General">
                  <c:v>2015</c:v>
                </c:pt>
                <c:pt idx="31">
                  <c:v>2016</c:v>
                </c:pt>
                <c:pt idx="32" formatCode="General">
                  <c:v>2017</c:v>
                </c:pt>
                <c:pt idx="33">
                  <c:v>2018</c:v>
                </c:pt>
              </c:numCache>
            </c:numRef>
          </c:cat>
          <c:val>
            <c:numRef>
              <c:f>Sheet1!$F$2:$F$35</c:f>
              <c:numCache>
                <c:formatCode>0.00</c:formatCode>
                <c:ptCount val="34"/>
                <c:pt idx="0">
                  <c:v>48.5</c:v>
                </c:pt>
                <c:pt idx="1">
                  <c:v>48.49</c:v>
                </c:pt>
                <c:pt idx="2">
                  <c:v>50.93</c:v>
                </c:pt>
                <c:pt idx="3">
                  <c:v>50.9</c:v>
                </c:pt>
                <c:pt idx="4">
                  <c:v>54.24</c:v>
                </c:pt>
                <c:pt idx="5">
                  <c:v>57.05</c:v>
                </c:pt>
                <c:pt idx="6">
                  <c:v>59.16</c:v>
                </c:pt>
                <c:pt idx="7">
                  <c:v>62.11</c:v>
                </c:pt>
                <c:pt idx="8">
                  <c:v>65.86</c:v>
                </c:pt>
                <c:pt idx="9">
                  <c:v>72.78</c:v>
                </c:pt>
                <c:pt idx="10">
                  <c:v>79.8</c:v>
                </c:pt>
                <c:pt idx="11">
                  <c:v>83.07</c:v>
                </c:pt>
                <c:pt idx="12">
                  <c:v>86.35</c:v>
                </c:pt>
                <c:pt idx="13">
                  <c:v>89.17</c:v>
                </c:pt>
                <c:pt idx="14">
                  <c:v>93.43</c:v>
                </c:pt>
                <c:pt idx="15">
                  <c:v>100</c:v>
                </c:pt>
                <c:pt idx="16">
                  <c:v>104</c:v>
                </c:pt>
                <c:pt idx="17">
                  <c:v>107.6</c:v>
                </c:pt>
                <c:pt idx="18">
                  <c:v>110.42</c:v>
                </c:pt>
                <c:pt idx="19">
                  <c:v>117.62</c:v>
                </c:pt>
                <c:pt idx="20">
                  <c:v>130.6</c:v>
                </c:pt>
                <c:pt idx="21">
                  <c:v>137.21</c:v>
                </c:pt>
                <c:pt idx="22">
                  <c:v>137.74</c:v>
                </c:pt>
                <c:pt idx="23">
                  <c:v>136.82</c:v>
                </c:pt>
                <c:pt idx="24">
                  <c:v>133.75</c:v>
                </c:pt>
                <c:pt idx="25">
                  <c:v>127.28</c:v>
                </c:pt>
                <c:pt idx="26">
                  <c:v>123.57</c:v>
                </c:pt>
                <c:pt idx="27">
                  <c:v>121.08</c:v>
                </c:pt>
                <c:pt idx="28">
                  <c:v>121.42</c:v>
                </c:pt>
                <c:pt idx="29">
                  <c:v>121.99</c:v>
                </c:pt>
                <c:pt idx="30">
                  <c:v>127.35</c:v>
                </c:pt>
                <c:pt idx="31">
                  <c:v>132.9</c:v>
                </c:pt>
                <c:pt idx="32">
                  <c:v>138.22999999999999</c:v>
                </c:pt>
                <c:pt idx="33">
                  <c:v>146.31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69-437A-B2F5-A729123B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028568"/>
        <c:axId val="330029880"/>
      </c:lineChart>
      <c:dateAx>
        <c:axId val="33002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029880"/>
        <c:crosses val="autoZero"/>
        <c:auto val="0"/>
        <c:lblOffset val="100"/>
        <c:baseTimeUnit val="days"/>
      </c:dateAx>
      <c:valAx>
        <c:axId val="33002988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0285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Owner Occupied Housing Values (%)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37958936451625"/>
          <c:y val="1.0073452921876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$50,000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2.7</c:v>
                </c:pt>
                <c:pt idx="3">
                  <c:v>0.6</c:v>
                </c:pt>
                <c:pt idx="4">
                  <c:v>1.6</c:v>
                </c:pt>
                <c:pt idx="5">
                  <c:v>1.8</c:v>
                </c:pt>
                <c:pt idx="6">
                  <c:v>2.6</c:v>
                </c:pt>
                <c:pt idx="7">
                  <c:v>4.8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$50,000 to $99,999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0.6</c:v>
                </c:pt>
                <c:pt idx="1">
                  <c:v>1.4</c:v>
                </c:pt>
                <c:pt idx="2">
                  <c:v>2.4</c:v>
                </c:pt>
                <c:pt idx="3">
                  <c:v>2.4</c:v>
                </c:pt>
                <c:pt idx="4">
                  <c:v>1.7</c:v>
                </c:pt>
                <c:pt idx="5">
                  <c:v>3.9</c:v>
                </c:pt>
                <c:pt idx="6">
                  <c:v>3.5</c:v>
                </c:pt>
                <c:pt idx="7">
                  <c:v>5.6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$100,000 to $149,999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24.3</c:v>
                </c:pt>
                <c:pt idx="1">
                  <c:v>4.5</c:v>
                </c:pt>
                <c:pt idx="2">
                  <c:v>15.5</c:v>
                </c:pt>
                <c:pt idx="3">
                  <c:v>10.7</c:v>
                </c:pt>
                <c:pt idx="4">
                  <c:v>3.1</c:v>
                </c:pt>
                <c:pt idx="5">
                  <c:v>19.399999999999999</c:v>
                </c:pt>
                <c:pt idx="6">
                  <c:v>24.3</c:v>
                </c:pt>
                <c:pt idx="7">
                  <c:v>17.2</c:v>
                </c:pt>
                <c:pt idx="8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9-49AE-898E-E7562EF23E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$150,000 to $199,999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36.9</c:v>
                </c:pt>
                <c:pt idx="1">
                  <c:v>15.1</c:v>
                </c:pt>
                <c:pt idx="2">
                  <c:v>36</c:v>
                </c:pt>
                <c:pt idx="3">
                  <c:v>32</c:v>
                </c:pt>
                <c:pt idx="4">
                  <c:v>8.4</c:v>
                </c:pt>
                <c:pt idx="5">
                  <c:v>37.299999999999997</c:v>
                </c:pt>
                <c:pt idx="6">
                  <c:v>32.700000000000003</c:v>
                </c:pt>
                <c:pt idx="7">
                  <c:v>15.9</c:v>
                </c:pt>
                <c:pt idx="8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441C-88D4-CE536EEF71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$200,000 to $299,999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34.6</c:v>
                </c:pt>
                <c:pt idx="1">
                  <c:v>32.6</c:v>
                </c:pt>
                <c:pt idx="2">
                  <c:v>36.6</c:v>
                </c:pt>
                <c:pt idx="3">
                  <c:v>30.9</c:v>
                </c:pt>
                <c:pt idx="4">
                  <c:v>20.8</c:v>
                </c:pt>
                <c:pt idx="5">
                  <c:v>25.7</c:v>
                </c:pt>
                <c:pt idx="6">
                  <c:v>32.4</c:v>
                </c:pt>
                <c:pt idx="7">
                  <c:v>44</c:v>
                </c:pt>
                <c:pt idx="8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C-441C-88D4-CE536EEF71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$300,000 to $499,999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2.6</c:v>
                </c:pt>
                <c:pt idx="1">
                  <c:v>39.1</c:v>
                </c:pt>
                <c:pt idx="2">
                  <c:v>3.4</c:v>
                </c:pt>
                <c:pt idx="3">
                  <c:v>20.5</c:v>
                </c:pt>
                <c:pt idx="4">
                  <c:v>34.200000000000003</c:v>
                </c:pt>
                <c:pt idx="5">
                  <c:v>9.6</c:v>
                </c:pt>
                <c:pt idx="6">
                  <c:v>3.1</c:v>
                </c:pt>
                <c:pt idx="7">
                  <c:v>12.6</c:v>
                </c:pt>
                <c:pt idx="8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B-4733-9AC1-D2387F4D461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$500,000 to $999,999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0</c:v>
                </c:pt>
                <c:pt idx="1">
                  <c:v>5.3</c:v>
                </c:pt>
                <c:pt idx="2">
                  <c:v>1</c:v>
                </c:pt>
                <c:pt idx="3">
                  <c:v>2.2999999999999998</c:v>
                </c:pt>
                <c:pt idx="4">
                  <c:v>24.4</c:v>
                </c:pt>
                <c:pt idx="5">
                  <c:v>2.2999999999999998</c:v>
                </c:pt>
                <c:pt idx="6">
                  <c:v>0</c:v>
                </c:pt>
                <c:pt idx="7">
                  <c:v>0</c:v>
                </c:pt>
                <c:pt idx="8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B-4733-9AC1-D2387F4D461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$1,000,000 or more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2.5</c:v>
                </c:pt>
                <c:pt idx="3">
                  <c:v>0.6</c:v>
                </c:pt>
                <c:pt idx="4">
                  <c:v>5.8</c:v>
                </c:pt>
                <c:pt idx="5">
                  <c:v>0</c:v>
                </c:pt>
                <c:pt idx="6">
                  <c:v>1.3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B-4733-9AC1-D2387F4D4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4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Housing Fiscal Stress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House 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262100</c:v>
                </c:pt>
                <c:pt idx="1">
                  <c:v>223000</c:v>
                </c:pt>
                <c:pt idx="2">
                  <c:v>192500</c:v>
                </c:pt>
                <c:pt idx="3">
                  <c:v>160100</c:v>
                </c:pt>
                <c:pt idx="4">
                  <c:v>172500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80526</c:v>
                </c:pt>
                <c:pt idx="1">
                  <c:v>77768</c:v>
                </c:pt>
                <c:pt idx="2">
                  <c:v>58401</c:v>
                </c:pt>
                <c:pt idx="3">
                  <c:v>61523</c:v>
                </c:pt>
                <c:pt idx="4">
                  <c:v>54447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9"/>
        <c:axId val="540842672"/>
        <c:axId val="5408433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Value to Income Ratio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3.254849365422348</c:v>
                </c:pt>
                <c:pt idx="1">
                  <c:v>2.8675033432774404</c:v>
                </c:pt>
                <c:pt idx="2">
                  <c:v>3.2961764353350116</c:v>
                </c:pt>
                <c:pt idx="3">
                  <c:v>2.6022788225541666</c:v>
                </c:pt>
                <c:pt idx="4">
                  <c:v>3.168218634635517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D-4A30-9B97-E7E418654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8"/>
        <c:overlap val="37"/>
        <c:axId val="763240792"/>
        <c:axId val="763244400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valAx>
        <c:axId val="763244400"/>
        <c:scaling>
          <c:orientation val="minMax"/>
          <c:max val="4"/>
          <c:min val="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House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Value to Income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240792"/>
        <c:crosses val="max"/>
        <c:crossBetween val="between"/>
        <c:majorUnit val="0.5"/>
      </c:valAx>
      <c:catAx>
        <c:axId val="763240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32444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Housing Fiscal Stress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House 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183000</c:v>
                </c:pt>
                <c:pt idx="1">
                  <c:v>281500</c:v>
                </c:pt>
                <c:pt idx="2">
                  <c:v>191300</c:v>
                </c:pt>
                <c:pt idx="3">
                  <c:v>212200</c:v>
                </c:pt>
                <c:pt idx="4">
                  <c:v>374300</c:v>
                </c:pt>
                <c:pt idx="5">
                  <c:v>182700</c:v>
                </c:pt>
                <c:pt idx="6">
                  <c:v>177400</c:v>
                </c:pt>
                <c:pt idx="7">
                  <c:v>215100</c:v>
                </c:pt>
                <c:pt idx="8">
                  <c:v>262500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81310</c:v>
                </c:pt>
                <c:pt idx="1">
                  <c:v>107779</c:v>
                </c:pt>
                <c:pt idx="2">
                  <c:v>86713</c:v>
                </c:pt>
                <c:pt idx="3">
                  <c:v>81761</c:v>
                </c:pt>
                <c:pt idx="4">
                  <c:v>120348</c:v>
                </c:pt>
                <c:pt idx="5">
                  <c:v>77717</c:v>
                </c:pt>
                <c:pt idx="6">
                  <c:v>68462</c:v>
                </c:pt>
                <c:pt idx="7">
                  <c:v>81106</c:v>
                </c:pt>
                <c:pt idx="8">
                  <c:v>81118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9"/>
        <c:axId val="540842672"/>
        <c:axId val="5408433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Value to Income Ratio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2.2506456770384946</c:v>
                </c:pt>
                <c:pt idx="1">
                  <c:v>2.6118260514571485</c:v>
                </c:pt>
                <c:pt idx="2">
                  <c:v>2.2061282621982863</c:v>
                </c:pt>
                <c:pt idx="3">
                  <c:v>2.595369430413033</c:v>
                </c:pt>
                <c:pt idx="4">
                  <c:v>3.110147239671619</c:v>
                </c:pt>
                <c:pt idx="5">
                  <c:v>2.3508370112073291</c:v>
                </c:pt>
                <c:pt idx="6">
                  <c:v>2.5912184861675089</c:v>
                </c:pt>
                <c:pt idx="7">
                  <c:v>2.6520849258994401</c:v>
                </c:pt>
                <c:pt idx="8">
                  <c:v>3.2360265292536798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D-4A30-9B97-E7E418654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8"/>
        <c:overlap val="37"/>
        <c:axId val="763240792"/>
        <c:axId val="763244400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valAx>
        <c:axId val="763244400"/>
        <c:scaling>
          <c:orientation val="minMax"/>
          <c:min val="1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House</a:t>
                </a:r>
                <a:r>
                  <a:rPr lang="en-US" sz="1800" baseline="0" dirty="0">
                    <a:solidFill>
                      <a:schemeClr val="tx1"/>
                    </a:solidFill>
                  </a:rPr>
                  <a:t> Value to Income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240792"/>
        <c:crosses val="max"/>
        <c:crossBetween val="between"/>
        <c:majorUnit val="0.5"/>
      </c:valAx>
      <c:catAx>
        <c:axId val="763240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32444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Housing Fiscal Stress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Housing units with a mortgage - 35.0 percent or more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18.100000000000001</c:v>
                </c:pt>
                <c:pt idx="1">
                  <c:v>15.6</c:v>
                </c:pt>
                <c:pt idx="2">
                  <c:v>22.5</c:v>
                </c:pt>
                <c:pt idx="3">
                  <c:v>14.8</c:v>
                </c:pt>
                <c:pt idx="4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Housing unit without a mortgage - 35.0 percent or more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6.4</c:v>
                </c:pt>
                <c:pt idx="2">
                  <c:v>14.6</c:v>
                </c:pt>
                <c:pt idx="3">
                  <c:v>9.4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Occupied units paying rent - 35.0 percent or more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33.200000000000003</c:v>
                </c:pt>
                <c:pt idx="1">
                  <c:v>29.7</c:v>
                </c:pt>
                <c:pt idx="2">
                  <c:v>40.4</c:v>
                </c:pt>
                <c:pt idx="3">
                  <c:v>31.7</c:v>
                </c:pt>
                <c:pt idx="4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A-4A07-9F7B-33D7CF399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9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Housing Fiscal Stress: Percent Spending More than 35% of Income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Housing units with a mortgage - 35.0 percent or more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14.4</c:v>
                </c:pt>
                <c:pt idx="1">
                  <c:v>9.5</c:v>
                </c:pt>
                <c:pt idx="2">
                  <c:v>14.7</c:v>
                </c:pt>
                <c:pt idx="3">
                  <c:v>19.8</c:v>
                </c:pt>
                <c:pt idx="4">
                  <c:v>20.6</c:v>
                </c:pt>
                <c:pt idx="5">
                  <c:v>17.2</c:v>
                </c:pt>
                <c:pt idx="6">
                  <c:v>26.8</c:v>
                </c:pt>
                <c:pt idx="7">
                  <c:v>14.8</c:v>
                </c:pt>
                <c:pt idx="8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Housing unit without a mortgage - 35.0 percent or more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3.8</c:v>
                </c:pt>
                <c:pt idx="1">
                  <c:v>6.5</c:v>
                </c:pt>
                <c:pt idx="2">
                  <c:v>6.6</c:v>
                </c:pt>
                <c:pt idx="3">
                  <c:v>9</c:v>
                </c:pt>
                <c:pt idx="4">
                  <c:v>10.3</c:v>
                </c:pt>
                <c:pt idx="5">
                  <c:v>14.6</c:v>
                </c:pt>
                <c:pt idx="6">
                  <c:v>4.3</c:v>
                </c:pt>
                <c:pt idx="7">
                  <c:v>11.3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Occupied units paying rent - 35.0 percent or more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18.2</c:v>
                </c:pt>
                <c:pt idx="1">
                  <c:v>39.9</c:v>
                </c:pt>
                <c:pt idx="2">
                  <c:v>16.399999999999999</c:v>
                </c:pt>
                <c:pt idx="3">
                  <c:v>26.8</c:v>
                </c:pt>
                <c:pt idx="4">
                  <c:v>38.6</c:v>
                </c:pt>
                <c:pt idx="5">
                  <c:v>29.4</c:v>
                </c:pt>
                <c:pt idx="6">
                  <c:v>41.3</c:v>
                </c:pt>
                <c:pt idx="7">
                  <c:v>38.200000000000003</c:v>
                </c:pt>
                <c:pt idx="8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B-41F7-B0A5-D62199DA1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9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All-Transactions House Price Index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b="1" dirty="0">
                <a:solidFill>
                  <a:schemeClr val="tx1"/>
                </a:solidFill>
              </a:rPr>
              <a:t>(Index 2000=100)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Ozaukee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 formatCode="0">
                  <c:v>2006</c:v>
                </c:pt>
                <c:pt idx="1">
                  <c:v>2007</c:v>
                </c:pt>
                <c:pt idx="2" formatCode="0">
                  <c:v>2008</c:v>
                </c:pt>
                <c:pt idx="3">
                  <c:v>2009</c:v>
                </c:pt>
                <c:pt idx="4" formatCode="0">
                  <c:v>2010</c:v>
                </c:pt>
                <c:pt idx="5">
                  <c:v>2011</c:v>
                </c:pt>
                <c:pt idx="6" formatCode="0">
                  <c:v>2012</c:v>
                </c:pt>
                <c:pt idx="7">
                  <c:v>2013</c:v>
                </c:pt>
                <c:pt idx="8" formatCode="0">
                  <c:v>2014</c:v>
                </c:pt>
                <c:pt idx="9">
                  <c:v>2015</c:v>
                </c:pt>
                <c:pt idx="10" formatCode="0">
                  <c:v>2016</c:v>
                </c:pt>
                <c:pt idx="11">
                  <c:v>2017</c:v>
                </c:pt>
                <c:pt idx="12" formatCode="0">
                  <c:v>2018</c:v>
                </c:pt>
              </c:numCache>
            </c:numRef>
          </c:cat>
          <c:val>
            <c:numRef>
              <c:f>Sheet1!$B$2:$B$14</c:f>
              <c:numCache>
                <c:formatCode>0.00</c:formatCode>
                <c:ptCount val="13"/>
                <c:pt idx="0">
                  <c:v>133.04</c:v>
                </c:pt>
                <c:pt idx="1">
                  <c:v>134.38</c:v>
                </c:pt>
                <c:pt idx="2">
                  <c:v>132.51</c:v>
                </c:pt>
                <c:pt idx="3">
                  <c:v>127.74</c:v>
                </c:pt>
                <c:pt idx="4">
                  <c:v>123.2</c:v>
                </c:pt>
                <c:pt idx="5">
                  <c:v>118.92</c:v>
                </c:pt>
                <c:pt idx="6">
                  <c:v>117.26</c:v>
                </c:pt>
                <c:pt idx="7">
                  <c:v>118.58</c:v>
                </c:pt>
                <c:pt idx="8">
                  <c:v>121.72</c:v>
                </c:pt>
                <c:pt idx="9">
                  <c:v>124.22</c:v>
                </c:pt>
                <c:pt idx="10">
                  <c:v>130.08000000000001</c:v>
                </c:pt>
                <c:pt idx="11">
                  <c:v>136.43</c:v>
                </c:pt>
                <c:pt idx="12">
                  <c:v>144.03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69-437A-B2F5-A729123B2F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St. Croix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 formatCode="0">
                  <c:v>2006</c:v>
                </c:pt>
                <c:pt idx="1">
                  <c:v>2007</c:v>
                </c:pt>
                <c:pt idx="2" formatCode="0">
                  <c:v>2008</c:v>
                </c:pt>
                <c:pt idx="3">
                  <c:v>2009</c:v>
                </c:pt>
                <c:pt idx="4" formatCode="0">
                  <c:v>2010</c:v>
                </c:pt>
                <c:pt idx="5">
                  <c:v>2011</c:v>
                </c:pt>
                <c:pt idx="6" formatCode="0">
                  <c:v>2012</c:v>
                </c:pt>
                <c:pt idx="7">
                  <c:v>2013</c:v>
                </c:pt>
                <c:pt idx="8" formatCode="0">
                  <c:v>2014</c:v>
                </c:pt>
                <c:pt idx="9">
                  <c:v>2015</c:v>
                </c:pt>
                <c:pt idx="10" formatCode="0">
                  <c:v>2016</c:v>
                </c:pt>
                <c:pt idx="11">
                  <c:v>2017</c:v>
                </c:pt>
                <c:pt idx="12" formatCode="0">
                  <c:v>2018</c:v>
                </c:pt>
              </c:numCache>
            </c:numRef>
          </c:cat>
          <c:val>
            <c:numRef>
              <c:f>Sheet1!$C$2:$C$14</c:f>
              <c:numCache>
                <c:formatCode>0.00</c:formatCode>
                <c:ptCount val="13"/>
                <c:pt idx="0">
                  <c:v>140.54</c:v>
                </c:pt>
                <c:pt idx="1">
                  <c:v>139.82</c:v>
                </c:pt>
                <c:pt idx="2">
                  <c:v>134.22</c:v>
                </c:pt>
                <c:pt idx="3">
                  <c:v>125.3</c:v>
                </c:pt>
                <c:pt idx="4">
                  <c:v>115.48</c:v>
                </c:pt>
                <c:pt idx="5">
                  <c:v>109</c:v>
                </c:pt>
                <c:pt idx="6">
                  <c:v>106.16</c:v>
                </c:pt>
                <c:pt idx="7">
                  <c:v>110.87</c:v>
                </c:pt>
                <c:pt idx="8">
                  <c:v>118.2</c:v>
                </c:pt>
                <c:pt idx="9">
                  <c:v>123.69</c:v>
                </c:pt>
                <c:pt idx="10">
                  <c:v>129.46</c:v>
                </c:pt>
                <c:pt idx="11">
                  <c:v>138.54</c:v>
                </c:pt>
                <c:pt idx="12">
                  <c:v>149.84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69-437A-B2F5-A729123B2F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Walworth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 formatCode="0">
                  <c:v>2006</c:v>
                </c:pt>
                <c:pt idx="1">
                  <c:v>2007</c:v>
                </c:pt>
                <c:pt idx="2" formatCode="0">
                  <c:v>2008</c:v>
                </c:pt>
                <c:pt idx="3">
                  <c:v>2009</c:v>
                </c:pt>
                <c:pt idx="4" formatCode="0">
                  <c:v>2010</c:v>
                </c:pt>
                <c:pt idx="5">
                  <c:v>2011</c:v>
                </c:pt>
                <c:pt idx="6" formatCode="0">
                  <c:v>2012</c:v>
                </c:pt>
                <c:pt idx="7">
                  <c:v>2013</c:v>
                </c:pt>
                <c:pt idx="8" formatCode="0">
                  <c:v>2014</c:v>
                </c:pt>
                <c:pt idx="9">
                  <c:v>2015</c:v>
                </c:pt>
                <c:pt idx="10" formatCode="0">
                  <c:v>2016</c:v>
                </c:pt>
                <c:pt idx="11">
                  <c:v>2017</c:v>
                </c:pt>
                <c:pt idx="12" formatCode="0">
                  <c:v>2018</c:v>
                </c:pt>
              </c:numCache>
            </c:numRef>
          </c:cat>
          <c:val>
            <c:numRef>
              <c:f>Sheet1!$D$2:$D$14</c:f>
              <c:numCache>
                <c:formatCode>0.00</c:formatCode>
                <c:ptCount val="13"/>
                <c:pt idx="0">
                  <c:v>141.85</c:v>
                </c:pt>
                <c:pt idx="1">
                  <c:v>145.16</c:v>
                </c:pt>
                <c:pt idx="2">
                  <c:v>142.38999999999999</c:v>
                </c:pt>
                <c:pt idx="3">
                  <c:v>136.16999999999999</c:v>
                </c:pt>
                <c:pt idx="4">
                  <c:v>128.31</c:v>
                </c:pt>
                <c:pt idx="5">
                  <c:v>122.51</c:v>
                </c:pt>
                <c:pt idx="6">
                  <c:v>119.07</c:v>
                </c:pt>
                <c:pt idx="7">
                  <c:v>116.76</c:v>
                </c:pt>
                <c:pt idx="8">
                  <c:v>117.39</c:v>
                </c:pt>
                <c:pt idx="9">
                  <c:v>120.37</c:v>
                </c:pt>
                <c:pt idx="10">
                  <c:v>126.39</c:v>
                </c:pt>
                <c:pt idx="11">
                  <c:v>131.71</c:v>
                </c:pt>
                <c:pt idx="12">
                  <c:v>138.77000000000001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69-437A-B2F5-A729123B2F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Outagamie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 formatCode="0">
                  <c:v>2006</c:v>
                </c:pt>
                <c:pt idx="1">
                  <c:v>2007</c:v>
                </c:pt>
                <c:pt idx="2" formatCode="0">
                  <c:v>2008</c:v>
                </c:pt>
                <c:pt idx="3">
                  <c:v>2009</c:v>
                </c:pt>
                <c:pt idx="4" formatCode="0">
                  <c:v>2010</c:v>
                </c:pt>
                <c:pt idx="5">
                  <c:v>2011</c:v>
                </c:pt>
                <c:pt idx="6" formatCode="0">
                  <c:v>2012</c:v>
                </c:pt>
                <c:pt idx="7">
                  <c:v>2013</c:v>
                </c:pt>
                <c:pt idx="8" formatCode="0">
                  <c:v>2014</c:v>
                </c:pt>
                <c:pt idx="9">
                  <c:v>2015</c:v>
                </c:pt>
                <c:pt idx="10" formatCode="0">
                  <c:v>2016</c:v>
                </c:pt>
                <c:pt idx="11">
                  <c:v>2017</c:v>
                </c:pt>
                <c:pt idx="12" formatCode="0">
                  <c:v>2018</c:v>
                </c:pt>
              </c:numCache>
            </c:numRef>
          </c:cat>
          <c:val>
            <c:numRef>
              <c:f>Sheet1!$E$2:$E$14</c:f>
              <c:numCache>
                <c:formatCode>0.00</c:formatCode>
                <c:ptCount val="13"/>
                <c:pt idx="0">
                  <c:v>124.17</c:v>
                </c:pt>
                <c:pt idx="1">
                  <c:v>125.05</c:v>
                </c:pt>
                <c:pt idx="2">
                  <c:v>124.32</c:v>
                </c:pt>
                <c:pt idx="3">
                  <c:v>121.84</c:v>
                </c:pt>
                <c:pt idx="4">
                  <c:v>118.34</c:v>
                </c:pt>
                <c:pt idx="5">
                  <c:v>115.15</c:v>
                </c:pt>
                <c:pt idx="6">
                  <c:v>115.05</c:v>
                </c:pt>
                <c:pt idx="7">
                  <c:v>114.77</c:v>
                </c:pt>
                <c:pt idx="8">
                  <c:v>115.71</c:v>
                </c:pt>
                <c:pt idx="9">
                  <c:v>118.47</c:v>
                </c:pt>
                <c:pt idx="10">
                  <c:v>122.8</c:v>
                </c:pt>
                <c:pt idx="11">
                  <c:v>129.97999999999999</c:v>
                </c:pt>
                <c:pt idx="12">
                  <c:v>138.77000000000001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69-437A-B2F5-A729123B2FB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Sauk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 formatCode="0">
                  <c:v>2006</c:v>
                </c:pt>
                <c:pt idx="1">
                  <c:v>2007</c:v>
                </c:pt>
                <c:pt idx="2" formatCode="0">
                  <c:v>2008</c:v>
                </c:pt>
                <c:pt idx="3">
                  <c:v>2009</c:v>
                </c:pt>
                <c:pt idx="4" formatCode="0">
                  <c:v>2010</c:v>
                </c:pt>
                <c:pt idx="5">
                  <c:v>2011</c:v>
                </c:pt>
                <c:pt idx="6" formatCode="0">
                  <c:v>2012</c:v>
                </c:pt>
                <c:pt idx="7">
                  <c:v>2013</c:v>
                </c:pt>
                <c:pt idx="8" formatCode="0">
                  <c:v>2014</c:v>
                </c:pt>
                <c:pt idx="9">
                  <c:v>2015</c:v>
                </c:pt>
                <c:pt idx="10" formatCode="0">
                  <c:v>2016</c:v>
                </c:pt>
                <c:pt idx="11">
                  <c:v>2017</c:v>
                </c:pt>
                <c:pt idx="12" formatCode="0">
                  <c:v>2018</c:v>
                </c:pt>
              </c:numCache>
            </c:numRef>
          </c:cat>
          <c:val>
            <c:numRef>
              <c:f>Sheet1!$F$2:$F$14</c:f>
              <c:numCache>
                <c:formatCode>0.00</c:formatCode>
                <c:ptCount val="13"/>
                <c:pt idx="0">
                  <c:v>137.21</c:v>
                </c:pt>
                <c:pt idx="1">
                  <c:v>137.74</c:v>
                </c:pt>
                <c:pt idx="2">
                  <c:v>136.82</c:v>
                </c:pt>
                <c:pt idx="3">
                  <c:v>133.75</c:v>
                </c:pt>
                <c:pt idx="4">
                  <c:v>127.28</c:v>
                </c:pt>
                <c:pt idx="5">
                  <c:v>123.57</c:v>
                </c:pt>
                <c:pt idx="6">
                  <c:v>121.08</c:v>
                </c:pt>
                <c:pt idx="7">
                  <c:v>121.42</c:v>
                </c:pt>
                <c:pt idx="8">
                  <c:v>121.99</c:v>
                </c:pt>
                <c:pt idx="9">
                  <c:v>127.35</c:v>
                </c:pt>
                <c:pt idx="10">
                  <c:v>132.9</c:v>
                </c:pt>
                <c:pt idx="11">
                  <c:v>138.22999999999999</c:v>
                </c:pt>
                <c:pt idx="12">
                  <c:v>146.31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69-437A-B2F5-A729123B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028568"/>
        <c:axId val="330029880"/>
      </c:lineChart>
      <c:dateAx>
        <c:axId val="3300285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029880"/>
        <c:crosses val="autoZero"/>
        <c:auto val="0"/>
        <c:lblOffset val="100"/>
        <c:baseTimeUnit val="days"/>
      </c:dateAx>
      <c:valAx>
        <c:axId val="33002988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0285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Peak</a:t>
            </a:r>
            <a:r>
              <a:rPr lang="en-US" sz="2400" baseline="0" dirty="0">
                <a:solidFill>
                  <a:schemeClr val="tx1"/>
                </a:solidFill>
              </a:rPr>
              <a:t> of 2007 to 2018</a:t>
            </a:r>
            <a:endParaRPr lang="en-US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134.38</c:v>
                </c:pt>
                <c:pt idx="1">
                  <c:v>139.82</c:v>
                </c:pt>
                <c:pt idx="2">
                  <c:v>145.16</c:v>
                </c:pt>
                <c:pt idx="3">
                  <c:v>125.05</c:v>
                </c:pt>
                <c:pt idx="4">
                  <c:v>137.74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144.03</c:v>
                </c:pt>
                <c:pt idx="1">
                  <c:v>149.84</c:v>
                </c:pt>
                <c:pt idx="2">
                  <c:v>138.77000000000001</c:v>
                </c:pt>
                <c:pt idx="3">
                  <c:v>138.77000000000001</c:v>
                </c:pt>
                <c:pt idx="4">
                  <c:v>146.31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39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in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Number of New Single Family Housing Building Permits Per 1,000 Persons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880471195884918E-2"/>
          <c:y val="9.8872478511380327E-2"/>
          <c:w val="0.94810551499093199"/>
          <c:h val="0.743989393485468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Ozaukee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9.6249675754638417</c:v>
                </c:pt>
                <c:pt idx="1">
                  <c:v>7.1128527907881844</c:v>
                </c:pt>
                <c:pt idx="2">
                  <c:v>7.2516220733585142</c:v>
                </c:pt>
                <c:pt idx="3">
                  <c:v>10.59266961268521</c:v>
                </c:pt>
                <c:pt idx="4">
                  <c:v>9.8068046694199023</c:v>
                </c:pt>
                <c:pt idx="5">
                  <c:v>6.3904219446584412</c:v>
                </c:pt>
                <c:pt idx="6">
                  <c:v>6.0587889917425573</c:v>
                </c:pt>
                <c:pt idx="7">
                  <c:v>6.0241710567090179</c:v>
                </c:pt>
                <c:pt idx="8">
                  <c:v>6.2143200621432007</c:v>
                </c:pt>
                <c:pt idx="9">
                  <c:v>9.4293471614118332</c:v>
                </c:pt>
                <c:pt idx="10">
                  <c:v>6.0837423498757799</c:v>
                </c:pt>
                <c:pt idx="11">
                  <c:v>8.8794110914326332</c:v>
                </c:pt>
                <c:pt idx="12">
                  <c:v>6.0044255726332159</c:v>
                </c:pt>
                <c:pt idx="13">
                  <c:v>7.0697365455559114</c:v>
                </c:pt>
                <c:pt idx="14">
                  <c:v>4.4669621131081829</c:v>
                </c:pt>
                <c:pt idx="15">
                  <c:v>4.7664889995069153</c:v>
                </c:pt>
                <c:pt idx="16">
                  <c:v>3.5613036245636236</c:v>
                </c:pt>
                <c:pt idx="17">
                  <c:v>2.9440284122107085</c:v>
                </c:pt>
                <c:pt idx="18">
                  <c:v>1.9303672349233667</c:v>
                </c:pt>
                <c:pt idx="19">
                  <c:v>1.8863775764098645</c:v>
                </c:pt>
                <c:pt idx="20">
                  <c:v>1.4008520885431137</c:v>
                </c:pt>
                <c:pt idx="21">
                  <c:v>1.5209651215043727</c:v>
                </c:pt>
                <c:pt idx="22">
                  <c:v>1.4120402259264362</c:v>
                </c:pt>
                <c:pt idx="23">
                  <c:v>3.19888096493843</c:v>
                </c:pt>
                <c:pt idx="24">
                  <c:v>3.0143868463119436</c:v>
                </c:pt>
                <c:pt idx="25">
                  <c:v>1.9332681329178703</c:v>
                </c:pt>
                <c:pt idx="26">
                  <c:v>5.0154539382068908</c:v>
                </c:pt>
                <c:pt idx="27">
                  <c:v>4.2519506954653394</c:v>
                </c:pt>
                <c:pt idx="28">
                  <c:v>2.9165311227523079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69-437A-B2F5-A729123B2F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St. Croix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5.9176281987848078</c:v>
                </c:pt>
                <c:pt idx="1">
                  <c:v>7.2711719418306249</c:v>
                </c:pt>
                <c:pt idx="2">
                  <c:v>7.8348393000114376</c:v>
                </c:pt>
                <c:pt idx="3">
                  <c:v>8.1788135118480767</c:v>
                </c:pt>
                <c:pt idx="4">
                  <c:v>11.090878993544115</c:v>
                </c:pt>
                <c:pt idx="5">
                  <c:v>11.226034308779012</c:v>
                </c:pt>
                <c:pt idx="6">
                  <c:v>11.683885023543468</c:v>
                </c:pt>
                <c:pt idx="7">
                  <c:v>11.250748055056853</c:v>
                </c:pt>
                <c:pt idx="8">
                  <c:v>16.992833746238134</c:v>
                </c:pt>
                <c:pt idx="9">
                  <c:v>17.360547749618718</c:v>
                </c:pt>
                <c:pt idx="10">
                  <c:v>17.269284558211158</c:v>
                </c:pt>
                <c:pt idx="11">
                  <c:v>21.929357337432091</c:v>
                </c:pt>
                <c:pt idx="12">
                  <c:v>19.159782035507117</c:v>
                </c:pt>
                <c:pt idx="13">
                  <c:v>21.45590635376217</c:v>
                </c:pt>
                <c:pt idx="14">
                  <c:v>18.205654971076392</c:v>
                </c:pt>
                <c:pt idx="15">
                  <c:v>13.508778759683885</c:v>
                </c:pt>
                <c:pt idx="16">
                  <c:v>7.3197633610749016</c:v>
                </c:pt>
                <c:pt idx="17">
                  <c:v>4.5160816566309299</c:v>
                </c:pt>
                <c:pt idx="18">
                  <c:v>2.896913164727378</c:v>
                </c:pt>
                <c:pt idx="19">
                  <c:v>1.4157396942478138</c:v>
                </c:pt>
                <c:pt idx="20">
                  <c:v>1.7771248489443878</c:v>
                </c:pt>
                <c:pt idx="21">
                  <c:v>1.8757078142695356</c:v>
                </c:pt>
                <c:pt idx="22">
                  <c:v>3.3044439479285486</c:v>
                </c:pt>
                <c:pt idx="23">
                  <c:v>3.7361790563812769</c:v>
                </c:pt>
                <c:pt idx="24">
                  <c:v>3.37400628581993</c:v>
                </c:pt>
                <c:pt idx="25">
                  <c:v>4.0050953074972169</c:v>
                </c:pt>
                <c:pt idx="26">
                  <c:v>4.8970925653231054</c:v>
                </c:pt>
                <c:pt idx="27">
                  <c:v>5.9137539923482345</c:v>
                </c:pt>
                <c:pt idx="28">
                  <c:v>6.2768970053738267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69-437A-B2F5-A729123B2F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Walworth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12.991666224321886</c:v>
                </c:pt>
                <c:pt idx="1">
                  <c:v>9.5929478869587754</c:v>
                </c:pt>
                <c:pt idx="2">
                  <c:v>10.038355886932415</c:v>
                </c:pt>
                <c:pt idx="3">
                  <c:v>10.953201085407711</c:v>
                </c:pt>
                <c:pt idx="4">
                  <c:v>13.830209800310548</c:v>
                </c:pt>
                <c:pt idx="5">
                  <c:v>10.137402423086431</c:v>
                </c:pt>
                <c:pt idx="6">
                  <c:v>10.43812505034928</c:v>
                </c:pt>
                <c:pt idx="7">
                  <c:v>8.9239494947221534</c:v>
                </c:pt>
                <c:pt idx="8">
                  <c:v>9.0824919536175646</c:v>
                </c:pt>
                <c:pt idx="9">
                  <c:v>8.8196781629097369</c:v>
                </c:pt>
                <c:pt idx="10">
                  <c:v>10.516852959015683</c:v>
                </c:pt>
                <c:pt idx="11">
                  <c:v>8.4419336200808885</c:v>
                </c:pt>
                <c:pt idx="12">
                  <c:v>10.737129076229422</c:v>
                </c:pt>
                <c:pt idx="13">
                  <c:v>11.20644370513045</c:v>
                </c:pt>
                <c:pt idx="14">
                  <c:v>11.34232838741236</c:v>
                </c:pt>
                <c:pt idx="15">
                  <c:v>9.8850252383623101</c:v>
                </c:pt>
                <c:pt idx="16">
                  <c:v>5.8301823293013681</c:v>
                </c:pt>
                <c:pt idx="17">
                  <c:v>5.6678725270825741</c:v>
                </c:pt>
                <c:pt idx="18">
                  <c:v>3.0907806428823736</c:v>
                </c:pt>
                <c:pt idx="19">
                  <c:v>2.0082878611244452</c:v>
                </c:pt>
                <c:pt idx="20">
                  <c:v>1.0861269300769096</c:v>
                </c:pt>
                <c:pt idx="21">
                  <c:v>1.1886435822989536</c:v>
                </c:pt>
                <c:pt idx="22">
                  <c:v>1.4968459317865925</c:v>
                </c:pt>
                <c:pt idx="23">
                  <c:v>1.7898310360592591</c:v>
                </c:pt>
                <c:pt idx="24">
                  <c:v>1.967187696839902</c:v>
                </c:pt>
                <c:pt idx="25">
                  <c:v>2.1850887204549667</c:v>
                </c:pt>
                <c:pt idx="26">
                  <c:v>2.9117893383713453</c:v>
                </c:pt>
                <c:pt idx="27">
                  <c:v>3.8948677104782625</c:v>
                </c:pt>
                <c:pt idx="28">
                  <c:v>3.6155729960084071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69-437A-B2F5-A729123B2F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Outagamie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6.0584562996594773</c:v>
                </c:pt>
                <c:pt idx="1">
                  <c:v>11.441921342068412</c:v>
                </c:pt>
                <c:pt idx="2">
                  <c:v>13.406929111990557</c:v>
                </c:pt>
                <c:pt idx="3">
                  <c:v>12.562934548070006</c:v>
                </c:pt>
                <c:pt idx="4">
                  <c:v>9.5070209315938552</c:v>
                </c:pt>
                <c:pt idx="5">
                  <c:v>7.5453949242479448</c:v>
                </c:pt>
                <c:pt idx="6">
                  <c:v>8.3657981114961206</c:v>
                </c:pt>
                <c:pt idx="7">
                  <c:v>8.896969228091212</c:v>
                </c:pt>
                <c:pt idx="8">
                  <c:v>8.4097227081597197</c:v>
                </c:pt>
                <c:pt idx="9">
                  <c:v>8.164854696989682</c:v>
                </c:pt>
                <c:pt idx="10">
                  <c:v>9.2010883007667577</c:v>
                </c:pt>
                <c:pt idx="11">
                  <c:v>10.383201202008234</c:v>
                </c:pt>
                <c:pt idx="12">
                  <c:v>9.6228286640538041</c:v>
                </c:pt>
                <c:pt idx="13">
                  <c:v>7.666926630271762</c:v>
                </c:pt>
                <c:pt idx="14">
                  <c:v>7.3452443260217919</c:v>
                </c:pt>
                <c:pt idx="15">
                  <c:v>7.1580063626723218</c:v>
                </c:pt>
                <c:pt idx="16">
                  <c:v>4.5970448401230541</c:v>
                </c:pt>
                <c:pt idx="17">
                  <c:v>3.8052892943757937</c:v>
                </c:pt>
                <c:pt idx="18">
                  <c:v>3.1366837167695025</c:v>
                </c:pt>
                <c:pt idx="19">
                  <c:v>2.3215552717468424</c:v>
                </c:pt>
                <c:pt idx="20">
                  <c:v>2.9958228055597949</c:v>
                </c:pt>
                <c:pt idx="21">
                  <c:v>3.2881054891689248</c:v>
                </c:pt>
                <c:pt idx="22">
                  <c:v>4.2569118953313634</c:v>
                </c:pt>
                <c:pt idx="23">
                  <c:v>3.9980924496495427</c:v>
                </c:pt>
                <c:pt idx="24">
                  <c:v>3.9578415765493773</c:v>
                </c:pt>
                <c:pt idx="25">
                  <c:v>4.6069884470905098</c:v>
                </c:pt>
                <c:pt idx="26">
                  <c:v>2.7333495710535574</c:v>
                </c:pt>
                <c:pt idx="27">
                  <c:v>4.1114885200791127</c:v>
                </c:pt>
                <c:pt idx="28">
                  <c:v>4.0349051316948197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69-437A-B2F5-A729123B2FB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Sauk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Sheet1!$F$2:$F$30</c:f>
              <c:numCache>
                <c:formatCode>General</c:formatCode>
                <c:ptCount val="29"/>
                <c:pt idx="0">
                  <c:v>5.80939255804092</c:v>
                </c:pt>
                <c:pt idx="1">
                  <c:v>7.6038459121473014</c:v>
                </c:pt>
                <c:pt idx="2">
                  <c:v>9.0675966765822142</c:v>
                </c:pt>
                <c:pt idx="3">
                  <c:v>15.218310284437466</c:v>
                </c:pt>
                <c:pt idx="4">
                  <c:v>14.372373324875108</c:v>
                </c:pt>
                <c:pt idx="5">
                  <c:v>13.406755915317559</c:v>
                </c:pt>
                <c:pt idx="6">
                  <c:v>9.6530631749976106</c:v>
                </c:pt>
                <c:pt idx="7">
                  <c:v>9.1777556727538894</c:v>
                </c:pt>
                <c:pt idx="8">
                  <c:v>9.7705320752610127</c:v>
                </c:pt>
                <c:pt idx="9">
                  <c:v>9.1130345673138518</c:v>
                </c:pt>
                <c:pt idx="10">
                  <c:v>10.388812603888127</c:v>
                </c:pt>
                <c:pt idx="11">
                  <c:v>10.114983830398851</c:v>
                </c:pt>
                <c:pt idx="12">
                  <c:v>15.537325094111797</c:v>
                </c:pt>
                <c:pt idx="13">
                  <c:v>11.664564943253469</c:v>
                </c:pt>
                <c:pt idx="14">
                  <c:v>6.2047569803516023</c:v>
                </c:pt>
                <c:pt idx="15">
                  <c:v>10.941960038058991</c:v>
                </c:pt>
                <c:pt idx="16">
                  <c:v>8.1738838536421614</c:v>
                </c:pt>
                <c:pt idx="17">
                  <c:v>5.398334133699846</c:v>
                </c:pt>
                <c:pt idx="18">
                  <c:v>4.2298835557152419</c:v>
                </c:pt>
                <c:pt idx="19">
                  <c:v>2.3228615054741564</c:v>
                </c:pt>
                <c:pt idx="20">
                  <c:v>1.9174682973203783</c:v>
                </c:pt>
                <c:pt idx="21">
                  <c:v>1.89585642904195</c:v>
                </c:pt>
                <c:pt idx="22">
                  <c:v>1.7151558868317704</c:v>
                </c:pt>
                <c:pt idx="23">
                  <c:v>1.7676003630746693</c:v>
                </c:pt>
                <c:pt idx="24">
                  <c:v>1.7943628423977769</c:v>
                </c:pt>
                <c:pt idx="25">
                  <c:v>2.6555386949924125</c:v>
                </c:pt>
                <c:pt idx="26">
                  <c:v>3.5392940288177184</c:v>
                </c:pt>
                <c:pt idx="27">
                  <c:v>3.1759441784786757</c:v>
                </c:pt>
                <c:pt idx="28">
                  <c:v>3.2685333623869637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69-437A-B2F5-A729123B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028568"/>
        <c:axId val="330029880"/>
      </c:lineChart>
      <c:dateAx>
        <c:axId val="33002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029880"/>
        <c:crosses val="autoZero"/>
        <c:auto val="0"/>
        <c:lblOffset val="100"/>
        <c:baseTimeUnit val="days"/>
      </c:dateAx>
      <c:valAx>
        <c:axId val="33002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0285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Monthly Housing Building Permits:</a:t>
            </a:r>
            <a:r>
              <a:rPr lang="en-US" baseline="0" dirty="0">
                <a:solidFill>
                  <a:schemeClr val="tx1"/>
                </a:solidFill>
              </a:rPr>
              <a:t>  Wisconsin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Private Housing Units Authorized by Building Permits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Sheet1!$A$2:$A$369</c:f>
              <c:numCache>
                <c:formatCode>yyyy\-mm\-dd</c:formatCode>
                <c:ptCount val="368"/>
                <c:pt idx="0">
                  <c:v>32143</c:v>
                </c:pt>
                <c:pt idx="1">
                  <c:v>32174</c:v>
                </c:pt>
                <c:pt idx="2">
                  <c:v>32203</c:v>
                </c:pt>
                <c:pt idx="3">
                  <c:v>32234</c:v>
                </c:pt>
                <c:pt idx="4">
                  <c:v>32264</c:v>
                </c:pt>
                <c:pt idx="5">
                  <c:v>32295</c:v>
                </c:pt>
                <c:pt idx="6">
                  <c:v>32325</c:v>
                </c:pt>
                <c:pt idx="7">
                  <c:v>32356</c:v>
                </c:pt>
                <c:pt idx="8">
                  <c:v>32387</c:v>
                </c:pt>
                <c:pt idx="9">
                  <c:v>32417</c:v>
                </c:pt>
                <c:pt idx="10">
                  <c:v>32448</c:v>
                </c:pt>
                <c:pt idx="11">
                  <c:v>32478</c:v>
                </c:pt>
                <c:pt idx="12">
                  <c:v>32509</c:v>
                </c:pt>
                <c:pt idx="13">
                  <c:v>32540</c:v>
                </c:pt>
                <c:pt idx="14">
                  <c:v>32568</c:v>
                </c:pt>
                <c:pt idx="15">
                  <c:v>32599</c:v>
                </c:pt>
                <c:pt idx="16">
                  <c:v>32629</c:v>
                </c:pt>
                <c:pt idx="17">
                  <c:v>32660</c:v>
                </c:pt>
                <c:pt idx="18">
                  <c:v>32690</c:v>
                </c:pt>
                <c:pt idx="19">
                  <c:v>32721</c:v>
                </c:pt>
                <c:pt idx="20">
                  <c:v>32752</c:v>
                </c:pt>
                <c:pt idx="21">
                  <c:v>32782</c:v>
                </c:pt>
                <c:pt idx="22">
                  <c:v>32813</c:v>
                </c:pt>
                <c:pt idx="23">
                  <c:v>32843</c:v>
                </c:pt>
                <c:pt idx="24">
                  <c:v>32874</c:v>
                </c:pt>
                <c:pt idx="25">
                  <c:v>32905</c:v>
                </c:pt>
                <c:pt idx="26">
                  <c:v>32933</c:v>
                </c:pt>
                <c:pt idx="27">
                  <c:v>32964</c:v>
                </c:pt>
                <c:pt idx="28">
                  <c:v>32994</c:v>
                </c:pt>
                <c:pt idx="29">
                  <c:v>33025</c:v>
                </c:pt>
                <c:pt idx="30">
                  <c:v>33055</c:v>
                </c:pt>
                <c:pt idx="31">
                  <c:v>33086</c:v>
                </c:pt>
                <c:pt idx="32">
                  <c:v>33117</c:v>
                </c:pt>
                <c:pt idx="33">
                  <c:v>33147</c:v>
                </c:pt>
                <c:pt idx="34">
                  <c:v>33178</c:v>
                </c:pt>
                <c:pt idx="35">
                  <c:v>33208</c:v>
                </c:pt>
                <c:pt idx="36">
                  <c:v>33239</c:v>
                </c:pt>
                <c:pt idx="37">
                  <c:v>33270</c:v>
                </c:pt>
                <c:pt idx="38">
                  <c:v>33298</c:v>
                </c:pt>
                <c:pt idx="39">
                  <c:v>33329</c:v>
                </c:pt>
                <c:pt idx="40">
                  <c:v>33359</c:v>
                </c:pt>
                <c:pt idx="41">
                  <c:v>33390</c:v>
                </c:pt>
                <c:pt idx="42">
                  <c:v>33420</c:v>
                </c:pt>
                <c:pt idx="43">
                  <c:v>33451</c:v>
                </c:pt>
                <c:pt idx="44">
                  <c:v>33482</c:v>
                </c:pt>
                <c:pt idx="45">
                  <c:v>33512</c:v>
                </c:pt>
                <c:pt idx="46">
                  <c:v>33543</c:v>
                </c:pt>
                <c:pt idx="47">
                  <c:v>33573</c:v>
                </c:pt>
                <c:pt idx="48">
                  <c:v>33604</c:v>
                </c:pt>
                <c:pt idx="49">
                  <c:v>33635</c:v>
                </c:pt>
                <c:pt idx="50">
                  <c:v>33664</c:v>
                </c:pt>
                <c:pt idx="51">
                  <c:v>33695</c:v>
                </c:pt>
                <c:pt idx="52">
                  <c:v>33725</c:v>
                </c:pt>
                <c:pt idx="53">
                  <c:v>33756</c:v>
                </c:pt>
                <c:pt idx="54">
                  <c:v>33786</c:v>
                </c:pt>
                <c:pt idx="55">
                  <c:v>33817</c:v>
                </c:pt>
                <c:pt idx="56">
                  <c:v>33848</c:v>
                </c:pt>
                <c:pt idx="57">
                  <c:v>33878</c:v>
                </c:pt>
                <c:pt idx="58">
                  <c:v>33909</c:v>
                </c:pt>
                <c:pt idx="59">
                  <c:v>33939</c:v>
                </c:pt>
                <c:pt idx="60">
                  <c:v>33970</c:v>
                </c:pt>
                <c:pt idx="61">
                  <c:v>34001</c:v>
                </c:pt>
                <c:pt idx="62">
                  <c:v>34029</c:v>
                </c:pt>
                <c:pt idx="63">
                  <c:v>34060</c:v>
                </c:pt>
                <c:pt idx="64">
                  <c:v>34090</c:v>
                </c:pt>
                <c:pt idx="65">
                  <c:v>34121</c:v>
                </c:pt>
                <c:pt idx="66">
                  <c:v>34151</c:v>
                </c:pt>
                <c:pt idx="67">
                  <c:v>34182</c:v>
                </c:pt>
                <c:pt idx="68">
                  <c:v>34213</c:v>
                </c:pt>
                <c:pt idx="69">
                  <c:v>34243</c:v>
                </c:pt>
                <c:pt idx="70">
                  <c:v>34274</c:v>
                </c:pt>
                <c:pt idx="71">
                  <c:v>34304</c:v>
                </c:pt>
                <c:pt idx="72">
                  <c:v>34335</c:v>
                </c:pt>
                <c:pt idx="73">
                  <c:v>34366</c:v>
                </c:pt>
                <c:pt idx="74">
                  <c:v>34394</c:v>
                </c:pt>
                <c:pt idx="75">
                  <c:v>34425</c:v>
                </c:pt>
                <c:pt idx="76">
                  <c:v>34455</c:v>
                </c:pt>
                <c:pt idx="77">
                  <c:v>34486</c:v>
                </c:pt>
                <c:pt idx="78">
                  <c:v>34516</c:v>
                </c:pt>
                <c:pt idx="79">
                  <c:v>34547</c:v>
                </c:pt>
                <c:pt idx="80">
                  <c:v>34578</c:v>
                </c:pt>
                <c:pt idx="81">
                  <c:v>34608</c:v>
                </c:pt>
                <c:pt idx="82">
                  <c:v>34639</c:v>
                </c:pt>
                <c:pt idx="83">
                  <c:v>34669</c:v>
                </c:pt>
                <c:pt idx="84">
                  <c:v>34700</c:v>
                </c:pt>
                <c:pt idx="85">
                  <c:v>34731</c:v>
                </c:pt>
                <c:pt idx="86">
                  <c:v>34759</c:v>
                </c:pt>
                <c:pt idx="87">
                  <c:v>34790</c:v>
                </c:pt>
                <c:pt idx="88">
                  <c:v>34820</c:v>
                </c:pt>
                <c:pt idx="89">
                  <c:v>34851</c:v>
                </c:pt>
                <c:pt idx="90">
                  <c:v>34881</c:v>
                </c:pt>
                <c:pt idx="91">
                  <c:v>34912</c:v>
                </c:pt>
                <c:pt idx="92">
                  <c:v>34943</c:v>
                </c:pt>
                <c:pt idx="93">
                  <c:v>34973</c:v>
                </c:pt>
                <c:pt idx="94">
                  <c:v>35004</c:v>
                </c:pt>
                <c:pt idx="95">
                  <c:v>35034</c:v>
                </c:pt>
                <c:pt idx="96">
                  <c:v>35065</c:v>
                </c:pt>
                <c:pt idx="97">
                  <c:v>35096</c:v>
                </c:pt>
                <c:pt idx="98">
                  <c:v>35125</c:v>
                </c:pt>
                <c:pt idx="99">
                  <c:v>35156</c:v>
                </c:pt>
                <c:pt idx="100">
                  <c:v>35186</c:v>
                </c:pt>
                <c:pt idx="101">
                  <c:v>35217</c:v>
                </c:pt>
                <c:pt idx="102">
                  <c:v>35247</c:v>
                </c:pt>
                <c:pt idx="103">
                  <c:v>35278</c:v>
                </c:pt>
                <c:pt idx="104">
                  <c:v>35309</c:v>
                </c:pt>
                <c:pt idx="105">
                  <c:v>35339</c:v>
                </c:pt>
                <c:pt idx="106">
                  <c:v>35370</c:v>
                </c:pt>
                <c:pt idx="107">
                  <c:v>35400</c:v>
                </c:pt>
                <c:pt idx="108">
                  <c:v>35431</c:v>
                </c:pt>
                <c:pt idx="109">
                  <c:v>35462</c:v>
                </c:pt>
                <c:pt idx="110">
                  <c:v>35490</c:v>
                </c:pt>
                <c:pt idx="111">
                  <c:v>35521</c:v>
                </c:pt>
                <c:pt idx="112">
                  <c:v>35551</c:v>
                </c:pt>
                <c:pt idx="113">
                  <c:v>35582</c:v>
                </c:pt>
                <c:pt idx="114">
                  <c:v>35612</c:v>
                </c:pt>
                <c:pt idx="115">
                  <c:v>35643</c:v>
                </c:pt>
                <c:pt idx="116">
                  <c:v>35674</c:v>
                </c:pt>
                <c:pt idx="117">
                  <c:v>35704</c:v>
                </c:pt>
                <c:pt idx="118">
                  <c:v>35735</c:v>
                </c:pt>
                <c:pt idx="119">
                  <c:v>35765</c:v>
                </c:pt>
                <c:pt idx="120">
                  <c:v>35796</c:v>
                </c:pt>
                <c:pt idx="121">
                  <c:v>35827</c:v>
                </c:pt>
                <c:pt idx="122">
                  <c:v>35855</c:v>
                </c:pt>
                <c:pt idx="123">
                  <c:v>35886</c:v>
                </c:pt>
                <c:pt idx="124">
                  <c:v>35916</c:v>
                </c:pt>
                <c:pt idx="125">
                  <c:v>35947</c:v>
                </c:pt>
                <c:pt idx="126">
                  <c:v>35977</c:v>
                </c:pt>
                <c:pt idx="127">
                  <c:v>36008</c:v>
                </c:pt>
                <c:pt idx="128">
                  <c:v>36039</c:v>
                </c:pt>
                <c:pt idx="129">
                  <c:v>36069</c:v>
                </c:pt>
                <c:pt idx="130">
                  <c:v>36100</c:v>
                </c:pt>
                <c:pt idx="131">
                  <c:v>36130</c:v>
                </c:pt>
                <c:pt idx="132">
                  <c:v>36161</c:v>
                </c:pt>
                <c:pt idx="133">
                  <c:v>36192</c:v>
                </c:pt>
                <c:pt idx="134">
                  <c:v>36220</c:v>
                </c:pt>
                <c:pt idx="135">
                  <c:v>36251</c:v>
                </c:pt>
                <c:pt idx="136">
                  <c:v>36281</c:v>
                </c:pt>
                <c:pt idx="137">
                  <c:v>36312</c:v>
                </c:pt>
                <c:pt idx="138">
                  <c:v>36342</c:v>
                </c:pt>
                <c:pt idx="139">
                  <c:v>36373</c:v>
                </c:pt>
                <c:pt idx="140">
                  <c:v>36404</c:v>
                </c:pt>
                <c:pt idx="141">
                  <c:v>36434</c:v>
                </c:pt>
                <c:pt idx="142">
                  <c:v>36465</c:v>
                </c:pt>
                <c:pt idx="143">
                  <c:v>36495</c:v>
                </c:pt>
                <c:pt idx="144">
                  <c:v>36526</c:v>
                </c:pt>
                <c:pt idx="145">
                  <c:v>36557</c:v>
                </c:pt>
                <c:pt idx="146">
                  <c:v>36586</c:v>
                </c:pt>
                <c:pt idx="147">
                  <c:v>36617</c:v>
                </c:pt>
                <c:pt idx="148">
                  <c:v>36647</c:v>
                </c:pt>
                <c:pt idx="149">
                  <c:v>36678</c:v>
                </c:pt>
                <c:pt idx="150">
                  <c:v>36708</c:v>
                </c:pt>
                <c:pt idx="151">
                  <c:v>36739</c:v>
                </c:pt>
                <c:pt idx="152">
                  <c:v>36770</c:v>
                </c:pt>
                <c:pt idx="153">
                  <c:v>36800</c:v>
                </c:pt>
                <c:pt idx="154">
                  <c:v>36831</c:v>
                </c:pt>
                <c:pt idx="155">
                  <c:v>36861</c:v>
                </c:pt>
                <c:pt idx="156">
                  <c:v>36892</c:v>
                </c:pt>
                <c:pt idx="157">
                  <c:v>36923</c:v>
                </c:pt>
                <c:pt idx="158">
                  <c:v>36951</c:v>
                </c:pt>
                <c:pt idx="159">
                  <c:v>36982</c:v>
                </c:pt>
                <c:pt idx="160">
                  <c:v>37012</c:v>
                </c:pt>
                <c:pt idx="161">
                  <c:v>37043</c:v>
                </c:pt>
                <c:pt idx="162">
                  <c:v>37073</c:v>
                </c:pt>
                <c:pt idx="163">
                  <c:v>37104</c:v>
                </c:pt>
                <c:pt idx="164">
                  <c:v>37135</c:v>
                </c:pt>
                <c:pt idx="165">
                  <c:v>37165</c:v>
                </c:pt>
                <c:pt idx="166">
                  <c:v>37196</c:v>
                </c:pt>
                <c:pt idx="167">
                  <c:v>37226</c:v>
                </c:pt>
                <c:pt idx="168">
                  <c:v>37257</c:v>
                </c:pt>
                <c:pt idx="169">
                  <c:v>37288</c:v>
                </c:pt>
                <c:pt idx="170">
                  <c:v>37316</c:v>
                </c:pt>
                <c:pt idx="171">
                  <c:v>37347</c:v>
                </c:pt>
                <c:pt idx="172">
                  <c:v>37377</c:v>
                </c:pt>
                <c:pt idx="173">
                  <c:v>37408</c:v>
                </c:pt>
                <c:pt idx="174">
                  <c:v>37438</c:v>
                </c:pt>
                <c:pt idx="175">
                  <c:v>37469</c:v>
                </c:pt>
                <c:pt idx="176">
                  <c:v>37500</c:v>
                </c:pt>
                <c:pt idx="177">
                  <c:v>37530</c:v>
                </c:pt>
                <c:pt idx="178">
                  <c:v>37561</c:v>
                </c:pt>
                <c:pt idx="179">
                  <c:v>37591</c:v>
                </c:pt>
                <c:pt idx="180">
                  <c:v>37622</c:v>
                </c:pt>
                <c:pt idx="181">
                  <c:v>37653</c:v>
                </c:pt>
                <c:pt idx="182">
                  <c:v>37681</c:v>
                </c:pt>
                <c:pt idx="183">
                  <c:v>37712</c:v>
                </c:pt>
                <c:pt idx="184">
                  <c:v>37742</c:v>
                </c:pt>
                <c:pt idx="185">
                  <c:v>37773</c:v>
                </c:pt>
                <c:pt idx="186">
                  <c:v>37803</c:v>
                </c:pt>
                <c:pt idx="187">
                  <c:v>37834</c:v>
                </c:pt>
                <c:pt idx="188">
                  <c:v>37865</c:v>
                </c:pt>
                <c:pt idx="189">
                  <c:v>37895</c:v>
                </c:pt>
                <c:pt idx="190">
                  <c:v>37926</c:v>
                </c:pt>
                <c:pt idx="191">
                  <c:v>37956</c:v>
                </c:pt>
                <c:pt idx="192">
                  <c:v>37987</c:v>
                </c:pt>
                <c:pt idx="193">
                  <c:v>38018</c:v>
                </c:pt>
                <c:pt idx="194">
                  <c:v>38047</c:v>
                </c:pt>
                <c:pt idx="195">
                  <c:v>38078</c:v>
                </c:pt>
                <c:pt idx="196">
                  <c:v>38108</c:v>
                </c:pt>
                <c:pt idx="197">
                  <c:v>38139</c:v>
                </c:pt>
                <c:pt idx="198">
                  <c:v>38169</c:v>
                </c:pt>
                <c:pt idx="199">
                  <c:v>38200</c:v>
                </c:pt>
                <c:pt idx="200">
                  <c:v>38231</c:v>
                </c:pt>
                <c:pt idx="201">
                  <c:v>38261</c:v>
                </c:pt>
                <c:pt idx="202">
                  <c:v>38292</c:v>
                </c:pt>
                <c:pt idx="203">
                  <c:v>38322</c:v>
                </c:pt>
                <c:pt idx="204">
                  <c:v>38353</c:v>
                </c:pt>
                <c:pt idx="205">
                  <c:v>38384</c:v>
                </c:pt>
                <c:pt idx="206">
                  <c:v>38412</c:v>
                </c:pt>
                <c:pt idx="207">
                  <c:v>38443</c:v>
                </c:pt>
                <c:pt idx="208">
                  <c:v>38473</c:v>
                </c:pt>
                <c:pt idx="209">
                  <c:v>38504</c:v>
                </c:pt>
                <c:pt idx="210">
                  <c:v>38534</c:v>
                </c:pt>
                <c:pt idx="211">
                  <c:v>38565</c:v>
                </c:pt>
                <c:pt idx="212">
                  <c:v>38596</c:v>
                </c:pt>
                <c:pt idx="213">
                  <c:v>38626</c:v>
                </c:pt>
                <c:pt idx="214">
                  <c:v>38657</c:v>
                </c:pt>
                <c:pt idx="215">
                  <c:v>38687</c:v>
                </c:pt>
                <c:pt idx="216">
                  <c:v>38718</c:v>
                </c:pt>
                <c:pt idx="217">
                  <c:v>38749</c:v>
                </c:pt>
                <c:pt idx="218">
                  <c:v>38777</c:v>
                </c:pt>
                <c:pt idx="219">
                  <c:v>38808</c:v>
                </c:pt>
                <c:pt idx="220">
                  <c:v>38838</c:v>
                </c:pt>
                <c:pt idx="221">
                  <c:v>38869</c:v>
                </c:pt>
                <c:pt idx="222">
                  <c:v>38899</c:v>
                </c:pt>
                <c:pt idx="223">
                  <c:v>38930</c:v>
                </c:pt>
                <c:pt idx="224">
                  <c:v>38961</c:v>
                </c:pt>
                <c:pt idx="225">
                  <c:v>38991</c:v>
                </c:pt>
                <c:pt idx="226">
                  <c:v>39022</c:v>
                </c:pt>
                <c:pt idx="227">
                  <c:v>39052</c:v>
                </c:pt>
                <c:pt idx="228">
                  <c:v>39083</c:v>
                </c:pt>
                <c:pt idx="229">
                  <c:v>39114</c:v>
                </c:pt>
                <c:pt idx="230">
                  <c:v>39142</c:v>
                </c:pt>
                <c:pt idx="231">
                  <c:v>39173</c:v>
                </c:pt>
                <c:pt idx="232">
                  <c:v>39203</c:v>
                </c:pt>
                <c:pt idx="233">
                  <c:v>39234</c:v>
                </c:pt>
                <c:pt idx="234">
                  <c:v>39264</c:v>
                </c:pt>
                <c:pt idx="235">
                  <c:v>39295</c:v>
                </c:pt>
                <c:pt idx="236">
                  <c:v>39326</c:v>
                </c:pt>
                <c:pt idx="237">
                  <c:v>39356</c:v>
                </c:pt>
                <c:pt idx="238">
                  <c:v>39387</c:v>
                </c:pt>
                <c:pt idx="239">
                  <c:v>39417</c:v>
                </c:pt>
                <c:pt idx="240">
                  <c:v>39448</c:v>
                </c:pt>
                <c:pt idx="241">
                  <c:v>39479</c:v>
                </c:pt>
                <c:pt idx="242">
                  <c:v>39508</c:v>
                </c:pt>
                <c:pt idx="243">
                  <c:v>39539</c:v>
                </c:pt>
                <c:pt idx="244">
                  <c:v>39569</c:v>
                </c:pt>
                <c:pt idx="245">
                  <c:v>39600</c:v>
                </c:pt>
                <c:pt idx="246">
                  <c:v>39630</c:v>
                </c:pt>
                <c:pt idx="247">
                  <c:v>39661</c:v>
                </c:pt>
                <c:pt idx="248">
                  <c:v>39692</c:v>
                </c:pt>
                <c:pt idx="249">
                  <c:v>39722</c:v>
                </c:pt>
                <c:pt idx="250">
                  <c:v>39753</c:v>
                </c:pt>
                <c:pt idx="251">
                  <c:v>39783</c:v>
                </c:pt>
                <c:pt idx="252">
                  <c:v>39814</c:v>
                </c:pt>
                <c:pt idx="253">
                  <c:v>39845</c:v>
                </c:pt>
                <c:pt idx="254">
                  <c:v>39873</c:v>
                </c:pt>
                <c:pt idx="255">
                  <c:v>39904</c:v>
                </c:pt>
                <c:pt idx="256">
                  <c:v>39934</c:v>
                </c:pt>
                <c:pt idx="257">
                  <c:v>39965</c:v>
                </c:pt>
                <c:pt idx="258">
                  <c:v>39995</c:v>
                </c:pt>
                <c:pt idx="259">
                  <c:v>40026</c:v>
                </c:pt>
                <c:pt idx="260">
                  <c:v>40057</c:v>
                </c:pt>
                <c:pt idx="261">
                  <c:v>40087</c:v>
                </c:pt>
                <c:pt idx="262">
                  <c:v>40118</c:v>
                </c:pt>
                <c:pt idx="263">
                  <c:v>40148</c:v>
                </c:pt>
                <c:pt idx="264">
                  <c:v>40179</c:v>
                </c:pt>
                <c:pt idx="265">
                  <c:v>40210</c:v>
                </c:pt>
                <c:pt idx="266">
                  <c:v>40238</c:v>
                </c:pt>
                <c:pt idx="267">
                  <c:v>40269</c:v>
                </c:pt>
                <c:pt idx="268">
                  <c:v>40299</c:v>
                </c:pt>
                <c:pt idx="269">
                  <c:v>40330</c:v>
                </c:pt>
                <c:pt idx="270">
                  <c:v>40360</c:v>
                </c:pt>
                <c:pt idx="271">
                  <c:v>40391</c:v>
                </c:pt>
                <c:pt idx="272">
                  <c:v>40422</c:v>
                </c:pt>
                <c:pt idx="273">
                  <c:v>40452</c:v>
                </c:pt>
                <c:pt idx="274">
                  <c:v>40483</c:v>
                </c:pt>
                <c:pt idx="275">
                  <c:v>40513</c:v>
                </c:pt>
                <c:pt idx="276">
                  <c:v>40544</c:v>
                </c:pt>
                <c:pt idx="277">
                  <c:v>40575</c:v>
                </c:pt>
                <c:pt idx="278">
                  <c:v>40603</c:v>
                </c:pt>
                <c:pt idx="279">
                  <c:v>40634</c:v>
                </c:pt>
                <c:pt idx="280">
                  <c:v>40664</c:v>
                </c:pt>
                <c:pt idx="281">
                  <c:v>40695</c:v>
                </c:pt>
                <c:pt idx="282">
                  <c:v>40725</c:v>
                </c:pt>
                <c:pt idx="283">
                  <c:v>40756</c:v>
                </c:pt>
                <c:pt idx="284">
                  <c:v>40787</c:v>
                </c:pt>
                <c:pt idx="285">
                  <c:v>40817</c:v>
                </c:pt>
                <c:pt idx="286">
                  <c:v>40848</c:v>
                </c:pt>
                <c:pt idx="287">
                  <c:v>40878</c:v>
                </c:pt>
                <c:pt idx="288">
                  <c:v>40909</c:v>
                </c:pt>
                <c:pt idx="289">
                  <c:v>40940</c:v>
                </c:pt>
                <c:pt idx="290">
                  <c:v>40969</c:v>
                </c:pt>
                <c:pt idx="291">
                  <c:v>41000</c:v>
                </c:pt>
                <c:pt idx="292">
                  <c:v>41030</c:v>
                </c:pt>
                <c:pt idx="293">
                  <c:v>41061</c:v>
                </c:pt>
                <c:pt idx="294">
                  <c:v>41091</c:v>
                </c:pt>
                <c:pt idx="295">
                  <c:v>41122</c:v>
                </c:pt>
                <c:pt idx="296">
                  <c:v>41153</c:v>
                </c:pt>
                <c:pt idx="297">
                  <c:v>41183</c:v>
                </c:pt>
                <c:pt idx="298">
                  <c:v>41214</c:v>
                </c:pt>
                <c:pt idx="299">
                  <c:v>41244</c:v>
                </c:pt>
                <c:pt idx="300">
                  <c:v>41275</c:v>
                </c:pt>
                <c:pt idx="301">
                  <c:v>41306</c:v>
                </c:pt>
                <c:pt idx="302">
                  <c:v>41334</c:v>
                </c:pt>
                <c:pt idx="303">
                  <c:v>41365</c:v>
                </c:pt>
                <c:pt idx="304">
                  <c:v>41395</c:v>
                </c:pt>
                <c:pt idx="305">
                  <c:v>41426</c:v>
                </c:pt>
                <c:pt idx="306">
                  <c:v>41456</c:v>
                </c:pt>
                <c:pt idx="307">
                  <c:v>41487</c:v>
                </c:pt>
                <c:pt idx="308">
                  <c:v>41518</c:v>
                </c:pt>
                <c:pt idx="309">
                  <c:v>41548</c:v>
                </c:pt>
                <c:pt idx="310">
                  <c:v>41579</c:v>
                </c:pt>
                <c:pt idx="311">
                  <c:v>41609</c:v>
                </c:pt>
                <c:pt idx="312">
                  <c:v>41640</c:v>
                </c:pt>
                <c:pt idx="313">
                  <c:v>41671</c:v>
                </c:pt>
                <c:pt idx="314">
                  <c:v>41699</c:v>
                </c:pt>
                <c:pt idx="315">
                  <c:v>41730</c:v>
                </c:pt>
                <c:pt idx="316">
                  <c:v>41760</c:v>
                </c:pt>
                <c:pt idx="317">
                  <c:v>41791</c:v>
                </c:pt>
                <c:pt idx="318">
                  <c:v>41821</c:v>
                </c:pt>
                <c:pt idx="319">
                  <c:v>41852</c:v>
                </c:pt>
                <c:pt idx="320">
                  <c:v>41883</c:v>
                </c:pt>
                <c:pt idx="321">
                  <c:v>41913</c:v>
                </c:pt>
                <c:pt idx="322">
                  <c:v>41944</c:v>
                </c:pt>
                <c:pt idx="323">
                  <c:v>41974</c:v>
                </c:pt>
                <c:pt idx="324">
                  <c:v>42005</c:v>
                </c:pt>
                <c:pt idx="325">
                  <c:v>42036</c:v>
                </c:pt>
                <c:pt idx="326">
                  <c:v>42064</c:v>
                </c:pt>
                <c:pt idx="327">
                  <c:v>42095</c:v>
                </c:pt>
                <c:pt idx="328">
                  <c:v>42125</c:v>
                </c:pt>
                <c:pt idx="329">
                  <c:v>42156</c:v>
                </c:pt>
                <c:pt idx="330">
                  <c:v>42186</c:v>
                </c:pt>
                <c:pt idx="331">
                  <c:v>42217</c:v>
                </c:pt>
                <c:pt idx="332">
                  <c:v>42248</c:v>
                </c:pt>
                <c:pt idx="333">
                  <c:v>42278</c:v>
                </c:pt>
                <c:pt idx="334">
                  <c:v>42309</c:v>
                </c:pt>
                <c:pt idx="335">
                  <c:v>42339</c:v>
                </c:pt>
                <c:pt idx="336">
                  <c:v>42370</c:v>
                </c:pt>
                <c:pt idx="337">
                  <c:v>42401</c:v>
                </c:pt>
                <c:pt idx="338">
                  <c:v>42430</c:v>
                </c:pt>
                <c:pt idx="339">
                  <c:v>42461</c:v>
                </c:pt>
                <c:pt idx="340">
                  <c:v>42491</c:v>
                </c:pt>
                <c:pt idx="341">
                  <c:v>42522</c:v>
                </c:pt>
                <c:pt idx="342">
                  <c:v>42552</c:v>
                </c:pt>
                <c:pt idx="343">
                  <c:v>42583</c:v>
                </c:pt>
                <c:pt idx="344">
                  <c:v>42614</c:v>
                </c:pt>
                <c:pt idx="345">
                  <c:v>42644</c:v>
                </c:pt>
                <c:pt idx="346">
                  <c:v>42675</c:v>
                </c:pt>
                <c:pt idx="347">
                  <c:v>42705</c:v>
                </c:pt>
                <c:pt idx="348">
                  <c:v>42736</c:v>
                </c:pt>
                <c:pt idx="349">
                  <c:v>42767</c:v>
                </c:pt>
                <c:pt idx="350">
                  <c:v>42795</c:v>
                </c:pt>
                <c:pt idx="351">
                  <c:v>42826</c:v>
                </c:pt>
                <c:pt idx="352">
                  <c:v>42856</c:v>
                </c:pt>
                <c:pt idx="353">
                  <c:v>42887</c:v>
                </c:pt>
                <c:pt idx="354">
                  <c:v>42917</c:v>
                </c:pt>
                <c:pt idx="355">
                  <c:v>42948</c:v>
                </c:pt>
                <c:pt idx="356">
                  <c:v>42979</c:v>
                </c:pt>
                <c:pt idx="357">
                  <c:v>43009</c:v>
                </c:pt>
                <c:pt idx="358">
                  <c:v>43040</c:v>
                </c:pt>
                <c:pt idx="359">
                  <c:v>43070</c:v>
                </c:pt>
                <c:pt idx="360">
                  <c:v>43101</c:v>
                </c:pt>
                <c:pt idx="361">
                  <c:v>43132</c:v>
                </c:pt>
                <c:pt idx="362">
                  <c:v>43160</c:v>
                </c:pt>
                <c:pt idx="363">
                  <c:v>43191</c:v>
                </c:pt>
                <c:pt idx="364">
                  <c:v>43221</c:v>
                </c:pt>
                <c:pt idx="365">
                  <c:v>43252</c:v>
                </c:pt>
                <c:pt idx="366">
                  <c:v>43282</c:v>
                </c:pt>
                <c:pt idx="367">
                  <c:v>43313</c:v>
                </c:pt>
              </c:numCache>
            </c:numRef>
          </c:cat>
          <c:val>
            <c:numRef>
              <c:f>Sheet1!$B$2:$B$369</c:f>
              <c:numCache>
                <c:formatCode>0.0</c:formatCode>
                <c:ptCount val="368"/>
                <c:pt idx="0">
                  <c:v>1070.4000000000001</c:v>
                </c:pt>
                <c:pt idx="1">
                  <c:v>1710.7</c:v>
                </c:pt>
                <c:pt idx="2">
                  <c:v>2224.3000000000002</c:v>
                </c:pt>
                <c:pt idx="3">
                  <c:v>1899.2</c:v>
                </c:pt>
                <c:pt idx="4">
                  <c:v>1924.6</c:v>
                </c:pt>
                <c:pt idx="5">
                  <c:v>1946.8</c:v>
                </c:pt>
                <c:pt idx="6">
                  <c:v>1944.6</c:v>
                </c:pt>
                <c:pt idx="7">
                  <c:v>2099.9</c:v>
                </c:pt>
                <c:pt idx="8">
                  <c:v>2851.3</c:v>
                </c:pt>
                <c:pt idx="9">
                  <c:v>1922.9</c:v>
                </c:pt>
                <c:pt idx="10">
                  <c:v>2314</c:v>
                </c:pt>
                <c:pt idx="11">
                  <c:v>2019.2</c:v>
                </c:pt>
                <c:pt idx="12">
                  <c:v>2214.1</c:v>
                </c:pt>
                <c:pt idx="13">
                  <c:v>2004.8</c:v>
                </c:pt>
                <c:pt idx="14">
                  <c:v>1829.9</c:v>
                </c:pt>
                <c:pt idx="15">
                  <c:v>1967.7</c:v>
                </c:pt>
                <c:pt idx="16">
                  <c:v>2367.6999999999998</c:v>
                </c:pt>
                <c:pt idx="17">
                  <c:v>2309.4</c:v>
                </c:pt>
                <c:pt idx="18">
                  <c:v>2300.9</c:v>
                </c:pt>
                <c:pt idx="19">
                  <c:v>2444.5</c:v>
                </c:pt>
                <c:pt idx="20">
                  <c:v>2226.6</c:v>
                </c:pt>
                <c:pt idx="21">
                  <c:v>2320.1</c:v>
                </c:pt>
                <c:pt idx="22">
                  <c:v>2015.4</c:v>
                </c:pt>
                <c:pt idx="23">
                  <c:v>2675.6</c:v>
                </c:pt>
                <c:pt idx="24">
                  <c:v>3907</c:v>
                </c:pt>
                <c:pt idx="25">
                  <c:v>2586.6</c:v>
                </c:pt>
                <c:pt idx="26">
                  <c:v>2460.1999999999998</c:v>
                </c:pt>
                <c:pt idx="27">
                  <c:v>2221.6</c:v>
                </c:pt>
                <c:pt idx="28">
                  <c:v>2084</c:v>
                </c:pt>
                <c:pt idx="29">
                  <c:v>1820.5</c:v>
                </c:pt>
                <c:pt idx="30">
                  <c:v>1930.9</c:v>
                </c:pt>
                <c:pt idx="31">
                  <c:v>1929.1</c:v>
                </c:pt>
                <c:pt idx="32">
                  <c:v>1879.9</c:v>
                </c:pt>
                <c:pt idx="33">
                  <c:v>2033</c:v>
                </c:pt>
                <c:pt idx="34">
                  <c:v>1825.7</c:v>
                </c:pt>
                <c:pt idx="35">
                  <c:v>1656.7</c:v>
                </c:pt>
                <c:pt idx="36">
                  <c:v>1934.2</c:v>
                </c:pt>
                <c:pt idx="37">
                  <c:v>1756.4</c:v>
                </c:pt>
                <c:pt idx="38">
                  <c:v>1843.1</c:v>
                </c:pt>
                <c:pt idx="39">
                  <c:v>2236.6</c:v>
                </c:pt>
                <c:pt idx="40">
                  <c:v>2070.6999999999998</c:v>
                </c:pt>
                <c:pt idx="41">
                  <c:v>2188.3000000000002</c:v>
                </c:pt>
                <c:pt idx="42">
                  <c:v>2217.3000000000002</c:v>
                </c:pt>
                <c:pt idx="43">
                  <c:v>2082.6999999999998</c:v>
                </c:pt>
                <c:pt idx="44">
                  <c:v>2198.3000000000002</c:v>
                </c:pt>
                <c:pt idx="45">
                  <c:v>2433.1</c:v>
                </c:pt>
                <c:pt idx="46">
                  <c:v>1879</c:v>
                </c:pt>
                <c:pt idx="47">
                  <c:v>2542.4</c:v>
                </c:pt>
                <c:pt idx="48">
                  <c:v>2473.6999999999998</c:v>
                </c:pt>
                <c:pt idx="49">
                  <c:v>2685.3</c:v>
                </c:pt>
                <c:pt idx="50">
                  <c:v>2975.3</c:v>
                </c:pt>
                <c:pt idx="51">
                  <c:v>2649.4</c:v>
                </c:pt>
                <c:pt idx="52">
                  <c:v>2439.4</c:v>
                </c:pt>
                <c:pt idx="53">
                  <c:v>2750.1</c:v>
                </c:pt>
                <c:pt idx="54">
                  <c:v>2801.4</c:v>
                </c:pt>
                <c:pt idx="55">
                  <c:v>2372.4</c:v>
                </c:pt>
                <c:pt idx="56">
                  <c:v>2578.9</c:v>
                </c:pt>
                <c:pt idx="57">
                  <c:v>2415.4</c:v>
                </c:pt>
                <c:pt idx="58">
                  <c:v>2632.7</c:v>
                </c:pt>
                <c:pt idx="59">
                  <c:v>2671.3</c:v>
                </c:pt>
                <c:pt idx="60">
                  <c:v>2631.5</c:v>
                </c:pt>
                <c:pt idx="61">
                  <c:v>2724.4</c:v>
                </c:pt>
                <c:pt idx="62">
                  <c:v>2476.6999999999998</c:v>
                </c:pt>
                <c:pt idx="63">
                  <c:v>2539</c:v>
                </c:pt>
                <c:pt idx="64">
                  <c:v>2570.6999999999998</c:v>
                </c:pt>
                <c:pt idx="65">
                  <c:v>2839.8</c:v>
                </c:pt>
                <c:pt idx="66">
                  <c:v>2561.1</c:v>
                </c:pt>
                <c:pt idx="67">
                  <c:v>3169.6</c:v>
                </c:pt>
                <c:pt idx="68">
                  <c:v>2794.8</c:v>
                </c:pt>
                <c:pt idx="69">
                  <c:v>2430.6</c:v>
                </c:pt>
                <c:pt idx="70">
                  <c:v>3205</c:v>
                </c:pt>
                <c:pt idx="71">
                  <c:v>2603.5</c:v>
                </c:pt>
                <c:pt idx="72">
                  <c:v>2389.8000000000002</c:v>
                </c:pt>
                <c:pt idx="73">
                  <c:v>2180.8000000000002</c:v>
                </c:pt>
                <c:pt idx="74">
                  <c:v>2959.3</c:v>
                </c:pt>
                <c:pt idx="75">
                  <c:v>2759</c:v>
                </c:pt>
                <c:pt idx="76">
                  <c:v>3158.7</c:v>
                </c:pt>
                <c:pt idx="77">
                  <c:v>2809.7</c:v>
                </c:pt>
                <c:pt idx="78">
                  <c:v>2646.4</c:v>
                </c:pt>
                <c:pt idx="79">
                  <c:v>2971.9</c:v>
                </c:pt>
                <c:pt idx="80">
                  <c:v>3199.4</c:v>
                </c:pt>
                <c:pt idx="81">
                  <c:v>3108.3</c:v>
                </c:pt>
                <c:pt idx="82">
                  <c:v>2760.2</c:v>
                </c:pt>
                <c:pt idx="83">
                  <c:v>3062.1</c:v>
                </c:pt>
                <c:pt idx="84">
                  <c:v>2717.7</c:v>
                </c:pt>
                <c:pt idx="85">
                  <c:v>2754.2</c:v>
                </c:pt>
                <c:pt idx="86">
                  <c:v>2514.6</c:v>
                </c:pt>
                <c:pt idx="87">
                  <c:v>2364.3000000000002</c:v>
                </c:pt>
                <c:pt idx="88">
                  <c:v>2574.3000000000002</c:v>
                </c:pt>
                <c:pt idx="89">
                  <c:v>2587.1999999999998</c:v>
                </c:pt>
                <c:pt idx="90">
                  <c:v>2858</c:v>
                </c:pt>
                <c:pt idx="91">
                  <c:v>3550.5</c:v>
                </c:pt>
                <c:pt idx="92">
                  <c:v>2594.1</c:v>
                </c:pt>
                <c:pt idx="93">
                  <c:v>2867.1</c:v>
                </c:pt>
                <c:pt idx="94">
                  <c:v>2778.3</c:v>
                </c:pt>
                <c:pt idx="95">
                  <c:v>2483.8000000000002</c:v>
                </c:pt>
                <c:pt idx="96">
                  <c:v>2782.2</c:v>
                </c:pt>
                <c:pt idx="97">
                  <c:v>2376.8000000000002</c:v>
                </c:pt>
                <c:pt idx="98">
                  <c:v>2859.6</c:v>
                </c:pt>
                <c:pt idx="99">
                  <c:v>3058.3</c:v>
                </c:pt>
                <c:pt idx="100">
                  <c:v>2718.6</c:v>
                </c:pt>
                <c:pt idx="101">
                  <c:v>2485.3000000000002</c:v>
                </c:pt>
                <c:pt idx="102">
                  <c:v>4746.6000000000004</c:v>
                </c:pt>
                <c:pt idx="103">
                  <c:v>2792.9</c:v>
                </c:pt>
                <c:pt idx="104">
                  <c:v>2430.4</c:v>
                </c:pt>
                <c:pt idx="105">
                  <c:v>2798.8</c:v>
                </c:pt>
                <c:pt idx="106">
                  <c:v>2513.6999999999998</c:v>
                </c:pt>
                <c:pt idx="107">
                  <c:v>2130.9</c:v>
                </c:pt>
                <c:pt idx="108">
                  <c:v>2375.5</c:v>
                </c:pt>
                <c:pt idx="109">
                  <c:v>2513.6</c:v>
                </c:pt>
                <c:pt idx="110">
                  <c:v>2384.1999999999998</c:v>
                </c:pt>
                <c:pt idx="111">
                  <c:v>2587.8000000000002</c:v>
                </c:pt>
                <c:pt idx="112">
                  <c:v>2555.9</c:v>
                </c:pt>
                <c:pt idx="113">
                  <c:v>2407.4</c:v>
                </c:pt>
                <c:pt idx="114">
                  <c:v>2576.5</c:v>
                </c:pt>
                <c:pt idx="115">
                  <c:v>2177.1999999999998</c:v>
                </c:pt>
                <c:pt idx="116">
                  <c:v>2508.1999999999998</c:v>
                </c:pt>
                <c:pt idx="117">
                  <c:v>2224.1999999999998</c:v>
                </c:pt>
                <c:pt idx="118">
                  <c:v>2518.6999999999998</c:v>
                </c:pt>
                <c:pt idx="119">
                  <c:v>2993.3</c:v>
                </c:pt>
                <c:pt idx="120">
                  <c:v>2711.1</c:v>
                </c:pt>
                <c:pt idx="121">
                  <c:v>2830.4</c:v>
                </c:pt>
                <c:pt idx="122">
                  <c:v>2617.3000000000002</c:v>
                </c:pt>
                <c:pt idx="123">
                  <c:v>2558.3000000000002</c:v>
                </c:pt>
                <c:pt idx="124">
                  <c:v>2549.8000000000002</c:v>
                </c:pt>
                <c:pt idx="125">
                  <c:v>2801.3</c:v>
                </c:pt>
                <c:pt idx="126">
                  <c:v>2506.1999999999998</c:v>
                </c:pt>
                <c:pt idx="127">
                  <c:v>2705.6</c:v>
                </c:pt>
                <c:pt idx="128">
                  <c:v>2765.1</c:v>
                </c:pt>
                <c:pt idx="129">
                  <c:v>2889.1</c:v>
                </c:pt>
                <c:pt idx="130">
                  <c:v>2717.1</c:v>
                </c:pt>
                <c:pt idx="131">
                  <c:v>3289.9</c:v>
                </c:pt>
                <c:pt idx="132">
                  <c:v>2469.9</c:v>
                </c:pt>
                <c:pt idx="133">
                  <c:v>2496.8000000000002</c:v>
                </c:pt>
                <c:pt idx="134">
                  <c:v>2979.9</c:v>
                </c:pt>
                <c:pt idx="135">
                  <c:v>3011.1</c:v>
                </c:pt>
                <c:pt idx="136">
                  <c:v>2692</c:v>
                </c:pt>
                <c:pt idx="137">
                  <c:v>2686.6</c:v>
                </c:pt>
                <c:pt idx="138">
                  <c:v>2539</c:v>
                </c:pt>
                <c:pt idx="139">
                  <c:v>3214.9</c:v>
                </c:pt>
                <c:pt idx="140">
                  <c:v>2857.4</c:v>
                </c:pt>
                <c:pt idx="141">
                  <c:v>2610.6999999999998</c:v>
                </c:pt>
                <c:pt idx="142">
                  <c:v>2836.3</c:v>
                </c:pt>
                <c:pt idx="143">
                  <c:v>2680.5</c:v>
                </c:pt>
                <c:pt idx="144">
                  <c:v>2891.5</c:v>
                </c:pt>
                <c:pt idx="145">
                  <c:v>2901.8</c:v>
                </c:pt>
                <c:pt idx="146">
                  <c:v>3575.4</c:v>
                </c:pt>
                <c:pt idx="147">
                  <c:v>2431.6999999999998</c:v>
                </c:pt>
                <c:pt idx="148">
                  <c:v>2663.8</c:v>
                </c:pt>
                <c:pt idx="149">
                  <c:v>2703.5</c:v>
                </c:pt>
                <c:pt idx="150">
                  <c:v>2406.8000000000002</c:v>
                </c:pt>
                <c:pt idx="151">
                  <c:v>2763.1</c:v>
                </c:pt>
                <c:pt idx="152">
                  <c:v>2539.1999999999998</c:v>
                </c:pt>
                <c:pt idx="153">
                  <c:v>3156.8</c:v>
                </c:pt>
                <c:pt idx="154">
                  <c:v>2720.7</c:v>
                </c:pt>
                <c:pt idx="155">
                  <c:v>1859.8</c:v>
                </c:pt>
                <c:pt idx="156">
                  <c:v>2740.7</c:v>
                </c:pt>
                <c:pt idx="157">
                  <c:v>2878.2</c:v>
                </c:pt>
                <c:pt idx="158">
                  <c:v>2864</c:v>
                </c:pt>
                <c:pt idx="159">
                  <c:v>2704.4</c:v>
                </c:pt>
                <c:pt idx="160">
                  <c:v>2950.1</c:v>
                </c:pt>
                <c:pt idx="161">
                  <c:v>2738.9</c:v>
                </c:pt>
                <c:pt idx="162">
                  <c:v>3201.8</c:v>
                </c:pt>
                <c:pt idx="163">
                  <c:v>2989.7</c:v>
                </c:pt>
                <c:pt idx="164">
                  <c:v>3265.8</c:v>
                </c:pt>
                <c:pt idx="165">
                  <c:v>2756.6</c:v>
                </c:pt>
                <c:pt idx="166">
                  <c:v>2924</c:v>
                </c:pt>
                <c:pt idx="167">
                  <c:v>2188.3000000000002</c:v>
                </c:pt>
                <c:pt idx="168">
                  <c:v>2891.6</c:v>
                </c:pt>
                <c:pt idx="169">
                  <c:v>3213.6</c:v>
                </c:pt>
                <c:pt idx="170">
                  <c:v>2710.7</c:v>
                </c:pt>
                <c:pt idx="171">
                  <c:v>3136.8</c:v>
                </c:pt>
                <c:pt idx="172">
                  <c:v>3309.2</c:v>
                </c:pt>
                <c:pt idx="173">
                  <c:v>3203.5</c:v>
                </c:pt>
                <c:pt idx="174">
                  <c:v>3497.7</c:v>
                </c:pt>
                <c:pt idx="175">
                  <c:v>3185.8</c:v>
                </c:pt>
                <c:pt idx="176">
                  <c:v>2969.3</c:v>
                </c:pt>
                <c:pt idx="177">
                  <c:v>3416.8</c:v>
                </c:pt>
                <c:pt idx="178">
                  <c:v>2577.3000000000002</c:v>
                </c:pt>
                <c:pt idx="179">
                  <c:v>3915.7</c:v>
                </c:pt>
                <c:pt idx="180">
                  <c:v>3672.9</c:v>
                </c:pt>
                <c:pt idx="181">
                  <c:v>3201.1</c:v>
                </c:pt>
                <c:pt idx="182">
                  <c:v>3335.1</c:v>
                </c:pt>
                <c:pt idx="183">
                  <c:v>3460.7</c:v>
                </c:pt>
                <c:pt idx="184">
                  <c:v>3121.1</c:v>
                </c:pt>
                <c:pt idx="185">
                  <c:v>3449.7</c:v>
                </c:pt>
                <c:pt idx="186">
                  <c:v>3171</c:v>
                </c:pt>
                <c:pt idx="187">
                  <c:v>3062.9</c:v>
                </c:pt>
                <c:pt idx="188">
                  <c:v>3203.6</c:v>
                </c:pt>
                <c:pt idx="189">
                  <c:v>3192.3</c:v>
                </c:pt>
                <c:pt idx="190">
                  <c:v>3272.1</c:v>
                </c:pt>
                <c:pt idx="191">
                  <c:v>3430.2</c:v>
                </c:pt>
                <c:pt idx="192">
                  <c:v>3236.4</c:v>
                </c:pt>
                <c:pt idx="193">
                  <c:v>3314.2</c:v>
                </c:pt>
                <c:pt idx="194">
                  <c:v>3234.1</c:v>
                </c:pt>
                <c:pt idx="195">
                  <c:v>3384.3</c:v>
                </c:pt>
                <c:pt idx="196">
                  <c:v>2683.4</c:v>
                </c:pt>
                <c:pt idx="197">
                  <c:v>2999.4</c:v>
                </c:pt>
                <c:pt idx="198">
                  <c:v>3179.4</c:v>
                </c:pt>
                <c:pt idx="199">
                  <c:v>3036.5</c:v>
                </c:pt>
                <c:pt idx="200">
                  <c:v>3131.7</c:v>
                </c:pt>
                <c:pt idx="201">
                  <c:v>2984.6</c:v>
                </c:pt>
                <c:pt idx="202">
                  <c:v>3043.7</c:v>
                </c:pt>
                <c:pt idx="203">
                  <c:v>3313.1</c:v>
                </c:pt>
                <c:pt idx="204">
                  <c:v>3011.7</c:v>
                </c:pt>
                <c:pt idx="205">
                  <c:v>2761.6</c:v>
                </c:pt>
                <c:pt idx="206">
                  <c:v>3094.5</c:v>
                </c:pt>
                <c:pt idx="207">
                  <c:v>2999.5</c:v>
                </c:pt>
                <c:pt idx="208">
                  <c:v>3016.8</c:v>
                </c:pt>
                <c:pt idx="209">
                  <c:v>3294.5</c:v>
                </c:pt>
                <c:pt idx="210">
                  <c:v>2970.8</c:v>
                </c:pt>
                <c:pt idx="211">
                  <c:v>3027.4</c:v>
                </c:pt>
                <c:pt idx="212">
                  <c:v>3063</c:v>
                </c:pt>
                <c:pt idx="213">
                  <c:v>2975</c:v>
                </c:pt>
                <c:pt idx="214">
                  <c:v>2944.2</c:v>
                </c:pt>
                <c:pt idx="215">
                  <c:v>2748.4</c:v>
                </c:pt>
                <c:pt idx="216">
                  <c:v>2833.5</c:v>
                </c:pt>
                <c:pt idx="217">
                  <c:v>3154.6</c:v>
                </c:pt>
                <c:pt idx="218">
                  <c:v>3016.9</c:v>
                </c:pt>
                <c:pt idx="219">
                  <c:v>2319.6</c:v>
                </c:pt>
                <c:pt idx="220">
                  <c:v>2613.3000000000002</c:v>
                </c:pt>
                <c:pt idx="221">
                  <c:v>2316.5</c:v>
                </c:pt>
                <c:pt idx="222">
                  <c:v>2008.2</c:v>
                </c:pt>
                <c:pt idx="223">
                  <c:v>2309</c:v>
                </c:pt>
                <c:pt idx="224">
                  <c:v>1642.9</c:v>
                </c:pt>
                <c:pt idx="225">
                  <c:v>2232.5</c:v>
                </c:pt>
                <c:pt idx="226">
                  <c:v>2301.5</c:v>
                </c:pt>
                <c:pt idx="227">
                  <c:v>1992.4</c:v>
                </c:pt>
                <c:pt idx="228">
                  <c:v>2258.8000000000002</c:v>
                </c:pt>
                <c:pt idx="229">
                  <c:v>1860</c:v>
                </c:pt>
                <c:pt idx="230">
                  <c:v>1929.4</c:v>
                </c:pt>
                <c:pt idx="231">
                  <c:v>1896.1</c:v>
                </c:pt>
                <c:pt idx="232">
                  <c:v>1961.3</c:v>
                </c:pt>
                <c:pt idx="233">
                  <c:v>1769.7</c:v>
                </c:pt>
                <c:pt idx="234">
                  <c:v>1699.6</c:v>
                </c:pt>
                <c:pt idx="235">
                  <c:v>1748.9</c:v>
                </c:pt>
                <c:pt idx="236">
                  <c:v>1594.3</c:v>
                </c:pt>
                <c:pt idx="237">
                  <c:v>1647.6</c:v>
                </c:pt>
                <c:pt idx="238">
                  <c:v>1433.3</c:v>
                </c:pt>
                <c:pt idx="239">
                  <c:v>1544.6</c:v>
                </c:pt>
                <c:pt idx="240">
                  <c:v>1502.3</c:v>
                </c:pt>
                <c:pt idx="241">
                  <c:v>1599.4</c:v>
                </c:pt>
                <c:pt idx="242">
                  <c:v>1242.0999999999999</c:v>
                </c:pt>
                <c:pt idx="243">
                  <c:v>1482.4</c:v>
                </c:pt>
                <c:pt idx="244">
                  <c:v>1423.8</c:v>
                </c:pt>
                <c:pt idx="245">
                  <c:v>1216.8</c:v>
                </c:pt>
                <c:pt idx="246">
                  <c:v>1848.4</c:v>
                </c:pt>
                <c:pt idx="247">
                  <c:v>1174.8</c:v>
                </c:pt>
                <c:pt idx="248">
                  <c:v>1211.9000000000001</c:v>
                </c:pt>
                <c:pt idx="249">
                  <c:v>1035.0999999999999</c:v>
                </c:pt>
                <c:pt idx="250">
                  <c:v>875.8</c:v>
                </c:pt>
                <c:pt idx="251">
                  <c:v>719.7</c:v>
                </c:pt>
                <c:pt idx="252">
                  <c:v>517</c:v>
                </c:pt>
                <c:pt idx="253">
                  <c:v>1040.8</c:v>
                </c:pt>
                <c:pt idx="254">
                  <c:v>720.2</c:v>
                </c:pt>
                <c:pt idx="255">
                  <c:v>652.6</c:v>
                </c:pt>
                <c:pt idx="256">
                  <c:v>782.5</c:v>
                </c:pt>
                <c:pt idx="257">
                  <c:v>1049</c:v>
                </c:pt>
                <c:pt idx="258">
                  <c:v>1011.4</c:v>
                </c:pt>
                <c:pt idx="259">
                  <c:v>948.3</c:v>
                </c:pt>
                <c:pt idx="260">
                  <c:v>1030.5</c:v>
                </c:pt>
                <c:pt idx="261">
                  <c:v>783</c:v>
                </c:pt>
                <c:pt idx="262">
                  <c:v>1059.7</c:v>
                </c:pt>
                <c:pt idx="263">
                  <c:v>1376.6</c:v>
                </c:pt>
                <c:pt idx="264">
                  <c:v>854.6</c:v>
                </c:pt>
                <c:pt idx="265">
                  <c:v>947.3</c:v>
                </c:pt>
                <c:pt idx="266">
                  <c:v>1046.9000000000001</c:v>
                </c:pt>
                <c:pt idx="267">
                  <c:v>1194.5999999999999</c:v>
                </c:pt>
                <c:pt idx="268">
                  <c:v>836.6</c:v>
                </c:pt>
                <c:pt idx="269">
                  <c:v>986.3</c:v>
                </c:pt>
                <c:pt idx="270">
                  <c:v>970.5</c:v>
                </c:pt>
                <c:pt idx="271">
                  <c:v>791.7</c:v>
                </c:pt>
                <c:pt idx="272">
                  <c:v>725.1</c:v>
                </c:pt>
                <c:pt idx="273">
                  <c:v>966</c:v>
                </c:pt>
                <c:pt idx="274">
                  <c:v>885.4</c:v>
                </c:pt>
                <c:pt idx="275">
                  <c:v>939</c:v>
                </c:pt>
                <c:pt idx="276">
                  <c:v>1122.0999999999999</c:v>
                </c:pt>
                <c:pt idx="277">
                  <c:v>884.6</c:v>
                </c:pt>
                <c:pt idx="278">
                  <c:v>933</c:v>
                </c:pt>
                <c:pt idx="279">
                  <c:v>1004.9</c:v>
                </c:pt>
                <c:pt idx="280">
                  <c:v>991.9</c:v>
                </c:pt>
                <c:pt idx="281">
                  <c:v>921.8</c:v>
                </c:pt>
                <c:pt idx="282">
                  <c:v>772.8</c:v>
                </c:pt>
                <c:pt idx="283">
                  <c:v>994.9</c:v>
                </c:pt>
                <c:pt idx="284">
                  <c:v>917.6</c:v>
                </c:pt>
                <c:pt idx="285">
                  <c:v>869.7</c:v>
                </c:pt>
                <c:pt idx="286">
                  <c:v>865.3</c:v>
                </c:pt>
                <c:pt idx="287">
                  <c:v>860</c:v>
                </c:pt>
                <c:pt idx="288">
                  <c:v>760.7</c:v>
                </c:pt>
                <c:pt idx="289">
                  <c:v>1158.9000000000001</c:v>
                </c:pt>
                <c:pt idx="290">
                  <c:v>1091.3</c:v>
                </c:pt>
                <c:pt idx="291">
                  <c:v>929.6</c:v>
                </c:pt>
                <c:pt idx="292">
                  <c:v>1090.2</c:v>
                </c:pt>
                <c:pt idx="293">
                  <c:v>811.6</c:v>
                </c:pt>
                <c:pt idx="294">
                  <c:v>862.6</c:v>
                </c:pt>
                <c:pt idx="295">
                  <c:v>1124.3</c:v>
                </c:pt>
                <c:pt idx="296">
                  <c:v>1057.0999999999999</c:v>
                </c:pt>
                <c:pt idx="297">
                  <c:v>1152.3</c:v>
                </c:pt>
                <c:pt idx="298">
                  <c:v>1177.3</c:v>
                </c:pt>
                <c:pt idx="299">
                  <c:v>1031.9000000000001</c:v>
                </c:pt>
                <c:pt idx="300">
                  <c:v>1049.9000000000001</c:v>
                </c:pt>
                <c:pt idx="301">
                  <c:v>1007</c:v>
                </c:pt>
                <c:pt idx="302">
                  <c:v>856.5</c:v>
                </c:pt>
                <c:pt idx="303">
                  <c:v>1431.9</c:v>
                </c:pt>
                <c:pt idx="304">
                  <c:v>987.6</c:v>
                </c:pt>
                <c:pt idx="305">
                  <c:v>1082</c:v>
                </c:pt>
                <c:pt idx="306">
                  <c:v>1334.2</c:v>
                </c:pt>
                <c:pt idx="307">
                  <c:v>1095.5</c:v>
                </c:pt>
                <c:pt idx="308">
                  <c:v>1219.9000000000001</c:v>
                </c:pt>
                <c:pt idx="309">
                  <c:v>1242.9000000000001</c:v>
                </c:pt>
                <c:pt idx="310">
                  <c:v>1247.0999999999999</c:v>
                </c:pt>
                <c:pt idx="311">
                  <c:v>1386.9</c:v>
                </c:pt>
                <c:pt idx="312">
                  <c:v>1153.5999999999999</c:v>
                </c:pt>
                <c:pt idx="313">
                  <c:v>1080.2</c:v>
                </c:pt>
                <c:pt idx="314">
                  <c:v>1404.6</c:v>
                </c:pt>
                <c:pt idx="315">
                  <c:v>1134.5999999999999</c:v>
                </c:pt>
                <c:pt idx="316">
                  <c:v>1320</c:v>
                </c:pt>
                <c:pt idx="317">
                  <c:v>1253.9000000000001</c:v>
                </c:pt>
                <c:pt idx="318">
                  <c:v>1232</c:v>
                </c:pt>
                <c:pt idx="319">
                  <c:v>1329.6</c:v>
                </c:pt>
                <c:pt idx="320">
                  <c:v>1232</c:v>
                </c:pt>
                <c:pt idx="321">
                  <c:v>1136.9000000000001</c:v>
                </c:pt>
                <c:pt idx="322">
                  <c:v>879.2</c:v>
                </c:pt>
                <c:pt idx="323">
                  <c:v>1339.8</c:v>
                </c:pt>
                <c:pt idx="324">
                  <c:v>1598.2</c:v>
                </c:pt>
                <c:pt idx="325">
                  <c:v>1423.4</c:v>
                </c:pt>
                <c:pt idx="326">
                  <c:v>1163</c:v>
                </c:pt>
                <c:pt idx="327">
                  <c:v>1267.2</c:v>
                </c:pt>
                <c:pt idx="328">
                  <c:v>1206.3</c:v>
                </c:pt>
                <c:pt idx="329">
                  <c:v>1309.4000000000001</c:v>
                </c:pt>
                <c:pt idx="330">
                  <c:v>1623.9</c:v>
                </c:pt>
                <c:pt idx="331">
                  <c:v>1136.0999999999999</c:v>
                </c:pt>
                <c:pt idx="332">
                  <c:v>1413.6</c:v>
                </c:pt>
                <c:pt idx="333">
                  <c:v>1160.7</c:v>
                </c:pt>
                <c:pt idx="334">
                  <c:v>1439.6</c:v>
                </c:pt>
                <c:pt idx="335">
                  <c:v>1375.6</c:v>
                </c:pt>
                <c:pt idx="336">
                  <c:v>1962.7</c:v>
                </c:pt>
                <c:pt idx="337">
                  <c:v>1400.8</c:v>
                </c:pt>
                <c:pt idx="338">
                  <c:v>1366</c:v>
                </c:pt>
                <c:pt idx="339">
                  <c:v>1378.6</c:v>
                </c:pt>
                <c:pt idx="340">
                  <c:v>1467.9</c:v>
                </c:pt>
                <c:pt idx="341">
                  <c:v>1577.1</c:v>
                </c:pt>
                <c:pt idx="342">
                  <c:v>1114.5</c:v>
                </c:pt>
                <c:pt idx="343">
                  <c:v>1693.7</c:v>
                </c:pt>
                <c:pt idx="344">
                  <c:v>1418.9</c:v>
                </c:pt>
                <c:pt idx="345">
                  <c:v>1670.1</c:v>
                </c:pt>
                <c:pt idx="346">
                  <c:v>1360.7</c:v>
                </c:pt>
                <c:pt idx="347">
                  <c:v>1353.9</c:v>
                </c:pt>
                <c:pt idx="348">
                  <c:v>1370.5</c:v>
                </c:pt>
                <c:pt idx="349">
                  <c:v>1842.7</c:v>
                </c:pt>
                <c:pt idx="350">
                  <c:v>1600.4</c:v>
                </c:pt>
                <c:pt idx="351">
                  <c:v>1443.3</c:v>
                </c:pt>
                <c:pt idx="352">
                  <c:v>1509</c:v>
                </c:pt>
                <c:pt idx="353">
                  <c:v>1512</c:v>
                </c:pt>
                <c:pt idx="354">
                  <c:v>1439.4</c:v>
                </c:pt>
                <c:pt idx="355">
                  <c:v>1281.4000000000001</c:v>
                </c:pt>
                <c:pt idx="356">
                  <c:v>1513</c:v>
                </c:pt>
                <c:pt idx="357">
                  <c:v>1503.4</c:v>
                </c:pt>
                <c:pt idx="358">
                  <c:v>1382.1</c:v>
                </c:pt>
                <c:pt idx="359">
                  <c:v>1528.6</c:v>
                </c:pt>
                <c:pt idx="360">
                  <c:v>1546</c:v>
                </c:pt>
                <c:pt idx="361">
                  <c:v>1589.3</c:v>
                </c:pt>
                <c:pt idx="362">
                  <c:v>1609.3</c:v>
                </c:pt>
                <c:pt idx="363">
                  <c:v>1724.7</c:v>
                </c:pt>
                <c:pt idx="364">
                  <c:v>1567.6</c:v>
                </c:pt>
                <c:pt idx="365">
                  <c:v>1516.2</c:v>
                </c:pt>
                <c:pt idx="366">
                  <c:v>1561.6</c:v>
                </c:pt>
                <c:pt idx="367">
                  <c:v>1539.8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C-45BD-A2B6-0EFA77CB11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Private Housing Units Authorized by Building Permits: 1-Unit Structures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Sheet1!$A$2:$A$369</c:f>
              <c:numCache>
                <c:formatCode>yyyy\-mm\-dd</c:formatCode>
                <c:ptCount val="368"/>
                <c:pt idx="0">
                  <c:v>32143</c:v>
                </c:pt>
                <c:pt idx="1">
                  <c:v>32174</c:v>
                </c:pt>
                <c:pt idx="2">
                  <c:v>32203</c:v>
                </c:pt>
                <c:pt idx="3">
                  <c:v>32234</c:v>
                </c:pt>
                <c:pt idx="4">
                  <c:v>32264</c:v>
                </c:pt>
                <c:pt idx="5">
                  <c:v>32295</c:v>
                </c:pt>
                <c:pt idx="6">
                  <c:v>32325</c:v>
                </c:pt>
                <c:pt idx="7">
                  <c:v>32356</c:v>
                </c:pt>
                <c:pt idx="8">
                  <c:v>32387</c:v>
                </c:pt>
                <c:pt idx="9">
                  <c:v>32417</c:v>
                </c:pt>
                <c:pt idx="10">
                  <c:v>32448</c:v>
                </c:pt>
                <c:pt idx="11">
                  <c:v>32478</c:v>
                </c:pt>
                <c:pt idx="12">
                  <c:v>32509</c:v>
                </c:pt>
                <c:pt idx="13">
                  <c:v>32540</c:v>
                </c:pt>
                <c:pt idx="14">
                  <c:v>32568</c:v>
                </c:pt>
                <c:pt idx="15">
                  <c:v>32599</c:v>
                </c:pt>
                <c:pt idx="16">
                  <c:v>32629</c:v>
                </c:pt>
                <c:pt idx="17">
                  <c:v>32660</c:v>
                </c:pt>
                <c:pt idx="18">
                  <c:v>32690</c:v>
                </c:pt>
                <c:pt idx="19">
                  <c:v>32721</c:v>
                </c:pt>
                <c:pt idx="20">
                  <c:v>32752</c:v>
                </c:pt>
                <c:pt idx="21">
                  <c:v>32782</c:v>
                </c:pt>
                <c:pt idx="22">
                  <c:v>32813</c:v>
                </c:pt>
                <c:pt idx="23">
                  <c:v>32843</c:v>
                </c:pt>
                <c:pt idx="24">
                  <c:v>32874</c:v>
                </c:pt>
                <c:pt idx="25">
                  <c:v>32905</c:v>
                </c:pt>
                <c:pt idx="26">
                  <c:v>32933</c:v>
                </c:pt>
                <c:pt idx="27">
                  <c:v>32964</c:v>
                </c:pt>
                <c:pt idx="28">
                  <c:v>32994</c:v>
                </c:pt>
                <c:pt idx="29">
                  <c:v>33025</c:v>
                </c:pt>
                <c:pt idx="30">
                  <c:v>33055</c:v>
                </c:pt>
                <c:pt idx="31">
                  <c:v>33086</c:v>
                </c:pt>
                <c:pt idx="32">
                  <c:v>33117</c:v>
                </c:pt>
                <c:pt idx="33">
                  <c:v>33147</c:v>
                </c:pt>
                <c:pt idx="34">
                  <c:v>33178</c:v>
                </c:pt>
                <c:pt idx="35">
                  <c:v>33208</c:v>
                </c:pt>
                <c:pt idx="36">
                  <c:v>33239</c:v>
                </c:pt>
                <c:pt idx="37">
                  <c:v>33270</c:v>
                </c:pt>
                <c:pt idx="38">
                  <c:v>33298</c:v>
                </c:pt>
                <c:pt idx="39">
                  <c:v>33329</c:v>
                </c:pt>
                <c:pt idx="40">
                  <c:v>33359</c:v>
                </c:pt>
                <c:pt idx="41">
                  <c:v>33390</c:v>
                </c:pt>
                <c:pt idx="42">
                  <c:v>33420</c:v>
                </c:pt>
                <c:pt idx="43">
                  <c:v>33451</c:v>
                </c:pt>
                <c:pt idx="44">
                  <c:v>33482</c:v>
                </c:pt>
                <c:pt idx="45">
                  <c:v>33512</c:v>
                </c:pt>
                <c:pt idx="46">
                  <c:v>33543</c:v>
                </c:pt>
                <c:pt idx="47">
                  <c:v>33573</c:v>
                </c:pt>
                <c:pt idx="48">
                  <c:v>33604</c:v>
                </c:pt>
                <c:pt idx="49">
                  <c:v>33635</c:v>
                </c:pt>
                <c:pt idx="50">
                  <c:v>33664</c:v>
                </c:pt>
                <c:pt idx="51">
                  <c:v>33695</c:v>
                </c:pt>
                <c:pt idx="52">
                  <c:v>33725</c:v>
                </c:pt>
                <c:pt idx="53">
                  <c:v>33756</c:v>
                </c:pt>
                <c:pt idx="54">
                  <c:v>33786</c:v>
                </c:pt>
                <c:pt idx="55">
                  <c:v>33817</c:v>
                </c:pt>
                <c:pt idx="56">
                  <c:v>33848</c:v>
                </c:pt>
                <c:pt idx="57">
                  <c:v>33878</c:v>
                </c:pt>
                <c:pt idx="58">
                  <c:v>33909</c:v>
                </c:pt>
                <c:pt idx="59">
                  <c:v>33939</c:v>
                </c:pt>
                <c:pt idx="60">
                  <c:v>33970</c:v>
                </c:pt>
                <c:pt idx="61">
                  <c:v>34001</c:v>
                </c:pt>
                <c:pt idx="62">
                  <c:v>34029</c:v>
                </c:pt>
                <c:pt idx="63">
                  <c:v>34060</c:v>
                </c:pt>
                <c:pt idx="64">
                  <c:v>34090</c:v>
                </c:pt>
                <c:pt idx="65">
                  <c:v>34121</c:v>
                </c:pt>
                <c:pt idx="66">
                  <c:v>34151</c:v>
                </c:pt>
                <c:pt idx="67">
                  <c:v>34182</c:v>
                </c:pt>
                <c:pt idx="68">
                  <c:v>34213</c:v>
                </c:pt>
                <c:pt idx="69">
                  <c:v>34243</c:v>
                </c:pt>
                <c:pt idx="70">
                  <c:v>34274</c:v>
                </c:pt>
                <c:pt idx="71">
                  <c:v>34304</c:v>
                </c:pt>
                <c:pt idx="72">
                  <c:v>34335</c:v>
                </c:pt>
                <c:pt idx="73">
                  <c:v>34366</c:v>
                </c:pt>
                <c:pt idx="74">
                  <c:v>34394</c:v>
                </c:pt>
                <c:pt idx="75">
                  <c:v>34425</c:v>
                </c:pt>
                <c:pt idx="76">
                  <c:v>34455</c:v>
                </c:pt>
                <c:pt idx="77">
                  <c:v>34486</c:v>
                </c:pt>
                <c:pt idx="78">
                  <c:v>34516</c:v>
                </c:pt>
                <c:pt idx="79">
                  <c:v>34547</c:v>
                </c:pt>
                <c:pt idx="80">
                  <c:v>34578</c:v>
                </c:pt>
                <c:pt idx="81">
                  <c:v>34608</c:v>
                </c:pt>
                <c:pt idx="82">
                  <c:v>34639</c:v>
                </c:pt>
                <c:pt idx="83">
                  <c:v>34669</c:v>
                </c:pt>
                <c:pt idx="84">
                  <c:v>34700</c:v>
                </c:pt>
                <c:pt idx="85">
                  <c:v>34731</c:v>
                </c:pt>
                <c:pt idx="86">
                  <c:v>34759</c:v>
                </c:pt>
                <c:pt idx="87">
                  <c:v>34790</c:v>
                </c:pt>
                <c:pt idx="88">
                  <c:v>34820</c:v>
                </c:pt>
                <c:pt idx="89">
                  <c:v>34851</c:v>
                </c:pt>
                <c:pt idx="90">
                  <c:v>34881</c:v>
                </c:pt>
                <c:pt idx="91">
                  <c:v>34912</c:v>
                </c:pt>
                <c:pt idx="92">
                  <c:v>34943</c:v>
                </c:pt>
                <c:pt idx="93">
                  <c:v>34973</c:v>
                </c:pt>
                <c:pt idx="94">
                  <c:v>35004</c:v>
                </c:pt>
                <c:pt idx="95">
                  <c:v>35034</c:v>
                </c:pt>
                <c:pt idx="96">
                  <c:v>35065</c:v>
                </c:pt>
                <c:pt idx="97">
                  <c:v>35096</c:v>
                </c:pt>
                <c:pt idx="98">
                  <c:v>35125</c:v>
                </c:pt>
                <c:pt idx="99">
                  <c:v>35156</c:v>
                </c:pt>
                <c:pt idx="100">
                  <c:v>35186</c:v>
                </c:pt>
                <c:pt idx="101">
                  <c:v>35217</c:v>
                </c:pt>
                <c:pt idx="102">
                  <c:v>35247</c:v>
                </c:pt>
                <c:pt idx="103">
                  <c:v>35278</c:v>
                </c:pt>
                <c:pt idx="104">
                  <c:v>35309</c:v>
                </c:pt>
                <c:pt idx="105">
                  <c:v>35339</c:v>
                </c:pt>
                <c:pt idx="106">
                  <c:v>35370</c:v>
                </c:pt>
                <c:pt idx="107">
                  <c:v>35400</c:v>
                </c:pt>
                <c:pt idx="108">
                  <c:v>35431</c:v>
                </c:pt>
                <c:pt idx="109">
                  <c:v>35462</c:v>
                </c:pt>
                <c:pt idx="110">
                  <c:v>35490</c:v>
                </c:pt>
                <c:pt idx="111">
                  <c:v>35521</c:v>
                </c:pt>
                <c:pt idx="112">
                  <c:v>35551</c:v>
                </c:pt>
                <c:pt idx="113">
                  <c:v>35582</c:v>
                </c:pt>
                <c:pt idx="114">
                  <c:v>35612</c:v>
                </c:pt>
                <c:pt idx="115">
                  <c:v>35643</c:v>
                </c:pt>
                <c:pt idx="116">
                  <c:v>35674</c:v>
                </c:pt>
                <c:pt idx="117">
                  <c:v>35704</c:v>
                </c:pt>
                <c:pt idx="118">
                  <c:v>35735</c:v>
                </c:pt>
                <c:pt idx="119">
                  <c:v>35765</c:v>
                </c:pt>
                <c:pt idx="120">
                  <c:v>35796</c:v>
                </c:pt>
                <c:pt idx="121">
                  <c:v>35827</c:v>
                </c:pt>
                <c:pt idx="122">
                  <c:v>35855</c:v>
                </c:pt>
                <c:pt idx="123">
                  <c:v>35886</c:v>
                </c:pt>
                <c:pt idx="124">
                  <c:v>35916</c:v>
                </c:pt>
                <c:pt idx="125">
                  <c:v>35947</c:v>
                </c:pt>
                <c:pt idx="126">
                  <c:v>35977</c:v>
                </c:pt>
                <c:pt idx="127">
                  <c:v>36008</c:v>
                </c:pt>
                <c:pt idx="128">
                  <c:v>36039</c:v>
                </c:pt>
                <c:pt idx="129">
                  <c:v>36069</c:v>
                </c:pt>
                <c:pt idx="130">
                  <c:v>36100</c:v>
                </c:pt>
                <c:pt idx="131">
                  <c:v>36130</c:v>
                </c:pt>
                <c:pt idx="132">
                  <c:v>36161</c:v>
                </c:pt>
                <c:pt idx="133">
                  <c:v>36192</c:v>
                </c:pt>
                <c:pt idx="134">
                  <c:v>36220</c:v>
                </c:pt>
                <c:pt idx="135">
                  <c:v>36251</c:v>
                </c:pt>
                <c:pt idx="136">
                  <c:v>36281</c:v>
                </c:pt>
                <c:pt idx="137">
                  <c:v>36312</c:v>
                </c:pt>
                <c:pt idx="138">
                  <c:v>36342</c:v>
                </c:pt>
                <c:pt idx="139">
                  <c:v>36373</c:v>
                </c:pt>
                <c:pt idx="140">
                  <c:v>36404</c:v>
                </c:pt>
                <c:pt idx="141">
                  <c:v>36434</c:v>
                </c:pt>
                <c:pt idx="142">
                  <c:v>36465</c:v>
                </c:pt>
                <c:pt idx="143">
                  <c:v>36495</c:v>
                </c:pt>
                <c:pt idx="144">
                  <c:v>36526</c:v>
                </c:pt>
                <c:pt idx="145">
                  <c:v>36557</c:v>
                </c:pt>
                <c:pt idx="146">
                  <c:v>36586</c:v>
                </c:pt>
                <c:pt idx="147">
                  <c:v>36617</c:v>
                </c:pt>
                <c:pt idx="148">
                  <c:v>36647</c:v>
                </c:pt>
                <c:pt idx="149">
                  <c:v>36678</c:v>
                </c:pt>
                <c:pt idx="150">
                  <c:v>36708</c:v>
                </c:pt>
                <c:pt idx="151">
                  <c:v>36739</c:v>
                </c:pt>
                <c:pt idx="152">
                  <c:v>36770</c:v>
                </c:pt>
                <c:pt idx="153">
                  <c:v>36800</c:v>
                </c:pt>
                <c:pt idx="154">
                  <c:v>36831</c:v>
                </c:pt>
                <c:pt idx="155">
                  <c:v>36861</c:v>
                </c:pt>
                <c:pt idx="156">
                  <c:v>36892</c:v>
                </c:pt>
                <c:pt idx="157">
                  <c:v>36923</c:v>
                </c:pt>
                <c:pt idx="158">
                  <c:v>36951</c:v>
                </c:pt>
                <c:pt idx="159">
                  <c:v>36982</c:v>
                </c:pt>
                <c:pt idx="160">
                  <c:v>37012</c:v>
                </c:pt>
                <c:pt idx="161">
                  <c:v>37043</c:v>
                </c:pt>
                <c:pt idx="162">
                  <c:v>37073</c:v>
                </c:pt>
                <c:pt idx="163">
                  <c:v>37104</c:v>
                </c:pt>
                <c:pt idx="164">
                  <c:v>37135</c:v>
                </c:pt>
                <c:pt idx="165">
                  <c:v>37165</c:v>
                </c:pt>
                <c:pt idx="166">
                  <c:v>37196</c:v>
                </c:pt>
                <c:pt idx="167">
                  <c:v>37226</c:v>
                </c:pt>
                <c:pt idx="168">
                  <c:v>37257</c:v>
                </c:pt>
                <c:pt idx="169">
                  <c:v>37288</c:v>
                </c:pt>
                <c:pt idx="170">
                  <c:v>37316</c:v>
                </c:pt>
                <c:pt idx="171">
                  <c:v>37347</c:v>
                </c:pt>
                <c:pt idx="172">
                  <c:v>37377</c:v>
                </c:pt>
                <c:pt idx="173">
                  <c:v>37408</c:v>
                </c:pt>
                <c:pt idx="174">
                  <c:v>37438</c:v>
                </c:pt>
                <c:pt idx="175">
                  <c:v>37469</c:v>
                </c:pt>
                <c:pt idx="176">
                  <c:v>37500</c:v>
                </c:pt>
                <c:pt idx="177">
                  <c:v>37530</c:v>
                </c:pt>
                <c:pt idx="178">
                  <c:v>37561</c:v>
                </c:pt>
                <c:pt idx="179">
                  <c:v>37591</c:v>
                </c:pt>
                <c:pt idx="180">
                  <c:v>37622</c:v>
                </c:pt>
                <c:pt idx="181">
                  <c:v>37653</c:v>
                </c:pt>
                <c:pt idx="182">
                  <c:v>37681</c:v>
                </c:pt>
                <c:pt idx="183">
                  <c:v>37712</c:v>
                </c:pt>
                <c:pt idx="184">
                  <c:v>37742</c:v>
                </c:pt>
                <c:pt idx="185">
                  <c:v>37773</c:v>
                </c:pt>
                <c:pt idx="186">
                  <c:v>37803</c:v>
                </c:pt>
                <c:pt idx="187">
                  <c:v>37834</c:v>
                </c:pt>
                <c:pt idx="188">
                  <c:v>37865</c:v>
                </c:pt>
                <c:pt idx="189">
                  <c:v>37895</c:v>
                </c:pt>
                <c:pt idx="190">
                  <c:v>37926</c:v>
                </c:pt>
                <c:pt idx="191">
                  <c:v>37956</c:v>
                </c:pt>
                <c:pt idx="192">
                  <c:v>37987</c:v>
                </c:pt>
                <c:pt idx="193">
                  <c:v>38018</c:v>
                </c:pt>
                <c:pt idx="194">
                  <c:v>38047</c:v>
                </c:pt>
                <c:pt idx="195">
                  <c:v>38078</c:v>
                </c:pt>
                <c:pt idx="196">
                  <c:v>38108</c:v>
                </c:pt>
                <c:pt idx="197">
                  <c:v>38139</c:v>
                </c:pt>
                <c:pt idx="198">
                  <c:v>38169</c:v>
                </c:pt>
                <c:pt idx="199">
                  <c:v>38200</c:v>
                </c:pt>
                <c:pt idx="200">
                  <c:v>38231</c:v>
                </c:pt>
                <c:pt idx="201">
                  <c:v>38261</c:v>
                </c:pt>
                <c:pt idx="202">
                  <c:v>38292</c:v>
                </c:pt>
                <c:pt idx="203">
                  <c:v>38322</c:v>
                </c:pt>
                <c:pt idx="204">
                  <c:v>38353</c:v>
                </c:pt>
                <c:pt idx="205">
                  <c:v>38384</c:v>
                </c:pt>
                <c:pt idx="206">
                  <c:v>38412</c:v>
                </c:pt>
                <c:pt idx="207">
                  <c:v>38443</c:v>
                </c:pt>
                <c:pt idx="208">
                  <c:v>38473</c:v>
                </c:pt>
                <c:pt idx="209">
                  <c:v>38504</c:v>
                </c:pt>
                <c:pt idx="210">
                  <c:v>38534</c:v>
                </c:pt>
                <c:pt idx="211">
                  <c:v>38565</c:v>
                </c:pt>
                <c:pt idx="212">
                  <c:v>38596</c:v>
                </c:pt>
                <c:pt idx="213">
                  <c:v>38626</c:v>
                </c:pt>
                <c:pt idx="214">
                  <c:v>38657</c:v>
                </c:pt>
                <c:pt idx="215">
                  <c:v>38687</c:v>
                </c:pt>
                <c:pt idx="216">
                  <c:v>38718</c:v>
                </c:pt>
                <c:pt idx="217">
                  <c:v>38749</c:v>
                </c:pt>
                <c:pt idx="218">
                  <c:v>38777</c:v>
                </c:pt>
                <c:pt idx="219">
                  <c:v>38808</c:v>
                </c:pt>
                <c:pt idx="220">
                  <c:v>38838</c:v>
                </c:pt>
                <c:pt idx="221">
                  <c:v>38869</c:v>
                </c:pt>
                <c:pt idx="222">
                  <c:v>38899</c:v>
                </c:pt>
                <c:pt idx="223">
                  <c:v>38930</c:v>
                </c:pt>
                <c:pt idx="224">
                  <c:v>38961</c:v>
                </c:pt>
                <c:pt idx="225">
                  <c:v>38991</c:v>
                </c:pt>
                <c:pt idx="226">
                  <c:v>39022</c:v>
                </c:pt>
                <c:pt idx="227">
                  <c:v>39052</c:v>
                </c:pt>
                <c:pt idx="228">
                  <c:v>39083</c:v>
                </c:pt>
                <c:pt idx="229">
                  <c:v>39114</c:v>
                </c:pt>
                <c:pt idx="230">
                  <c:v>39142</c:v>
                </c:pt>
                <c:pt idx="231">
                  <c:v>39173</c:v>
                </c:pt>
                <c:pt idx="232">
                  <c:v>39203</c:v>
                </c:pt>
                <c:pt idx="233">
                  <c:v>39234</c:v>
                </c:pt>
                <c:pt idx="234">
                  <c:v>39264</c:v>
                </c:pt>
                <c:pt idx="235">
                  <c:v>39295</c:v>
                </c:pt>
                <c:pt idx="236">
                  <c:v>39326</c:v>
                </c:pt>
                <c:pt idx="237">
                  <c:v>39356</c:v>
                </c:pt>
                <c:pt idx="238">
                  <c:v>39387</c:v>
                </c:pt>
                <c:pt idx="239">
                  <c:v>39417</c:v>
                </c:pt>
                <c:pt idx="240">
                  <c:v>39448</c:v>
                </c:pt>
                <c:pt idx="241">
                  <c:v>39479</c:v>
                </c:pt>
                <c:pt idx="242">
                  <c:v>39508</c:v>
                </c:pt>
                <c:pt idx="243">
                  <c:v>39539</c:v>
                </c:pt>
                <c:pt idx="244">
                  <c:v>39569</c:v>
                </c:pt>
                <c:pt idx="245">
                  <c:v>39600</c:v>
                </c:pt>
                <c:pt idx="246">
                  <c:v>39630</c:v>
                </c:pt>
                <c:pt idx="247">
                  <c:v>39661</c:v>
                </c:pt>
                <c:pt idx="248">
                  <c:v>39692</c:v>
                </c:pt>
                <c:pt idx="249">
                  <c:v>39722</c:v>
                </c:pt>
                <c:pt idx="250">
                  <c:v>39753</c:v>
                </c:pt>
                <c:pt idx="251">
                  <c:v>39783</c:v>
                </c:pt>
                <c:pt idx="252">
                  <c:v>39814</c:v>
                </c:pt>
                <c:pt idx="253">
                  <c:v>39845</c:v>
                </c:pt>
                <c:pt idx="254">
                  <c:v>39873</c:v>
                </c:pt>
                <c:pt idx="255">
                  <c:v>39904</c:v>
                </c:pt>
                <c:pt idx="256">
                  <c:v>39934</c:v>
                </c:pt>
                <c:pt idx="257">
                  <c:v>39965</c:v>
                </c:pt>
                <c:pt idx="258">
                  <c:v>39995</c:v>
                </c:pt>
                <c:pt idx="259">
                  <c:v>40026</c:v>
                </c:pt>
                <c:pt idx="260">
                  <c:v>40057</c:v>
                </c:pt>
                <c:pt idx="261">
                  <c:v>40087</c:v>
                </c:pt>
                <c:pt idx="262">
                  <c:v>40118</c:v>
                </c:pt>
                <c:pt idx="263">
                  <c:v>40148</c:v>
                </c:pt>
                <c:pt idx="264">
                  <c:v>40179</c:v>
                </c:pt>
                <c:pt idx="265">
                  <c:v>40210</c:v>
                </c:pt>
                <c:pt idx="266">
                  <c:v>40238</c:v>
                </c:pt>
                <c:pt idx="267">
                  <c:v>40269</c:v>
                </c:pt>
                <c:pt idx="268">
                  <c:v>40299</c:v>
                </c:pt>
                <c:pt idx="269">
                  <c:v>40330</c:v>
                </c:pt>
                <c:pt idx="270">
                  <c:v>40360</c:v>
                </c:pt>
                <c:pt idx="271">
                  <c:v>40391</c:v>
                </c:pt>
                <c:pt idx="272">
                  <c:v>40422</c:v>
                </c:pt>
                <c:pt idx="273">
                  <c:v>40452</c:v>
                </c:pt>
                <c:pt idx="274">
                  <c:v>40483</c:v>
                </c:pt>
                <c:pt idx="275">
                  <c:v>40513</c:v>
                </c:pt>
                <c:pt idx="276">
                  <c:v>40544</c:v>
                </c:pt>
                <c:pt idx="277">
                  <c:v>40575</c:v>
                </c:pt>
                <c:pt idx="278">
                  <c:v>40603</c:v>
                </c:pt>
                <c:pt idx="279">
                  <c:v>40634</c:v>
                </c:pt>
                <c:pt idx="280">
                  <c:v>40664</c:v>
                </c:pt>
                <c:pt idx="281">
                  <c:v>40695</c:v>
                </c:pt>
                <c:pt idx="282">
                  <c:v>40725</c:v>
                </c:pt>
                <c:pt idx="283">
                  <c:v>40756</c:v>
                </c:pt>
                <c:pt idx="284">
                  <c:v>40787</c:v>
                </c:pt>
                <c:pt idx="285">
                  <c:v>40817</c:v>
                </c:pt>
                <c:pt idx="286">
                  <c:v>40848</c:v>
                </c:pt>
                <c:pt idx="287">
                  <c:v>40878</c:v>
                </c:pt>
                <c:pt idx="288">
                  <c:v>40909</c:v>
                </c:pt>
                <c:pt idx="289">
                  <c:v>40940</c:v>
                </c:pt>
                <c:pt idx="290">
                  <c:v>40969</c:v>
                </c:pt>
                <c:pt idx="291">
                  <c:v>41000</c:v>
                </c:pt>
                <c:pt idx="292">
                  <c:v>41030</c:v>
                </c:pt>
                <c:pt idx="293">
                  <c:v>41061</c:v>
                </c:pt>
                <c:pt idx="294">
                  <c:v>41091</c:v>
                </c:pt>
                <c:pt idx="295">
                  <c:v>41122</c:v>
                </c:pt>
                <c:pt idx="296">
                  <c:v>41153</c:v>
                </c:pt>
                <c:pt idx="297">
                  <c:v>41183</c:v>
                </c:pt>
                <c:pt idx="298">
                  <c:v>41214</c:v>
                </c:pt>
                <c:pt idx="299">
                  <c:v>41244</c:v>
                </c:pt>
                <c:pt idx="300">
                  <c:v>41275</c:v>
                </c:pt>
                <c:pt idx="301">
                  <c:v>41306</c:v>
                </c:pt>
                <c:pt idx="302">
                  <c:v>41334</c:v>
                </c:pt>
                <c:pt idx="303">
                  <c:v>41365</c:v>
                </c:pt>
                <c:pt idx="304">
                  <c:v>41395</c:v>
                </c:pt>
                <c:pt idx="305">
                  <c:v>41426</c:v>
                </c:pt>
                <c:pt idx="306">
                  <c:v>41456</c:v>
                </c:pt>
                <c:pt idx="307">
                  <c:v>41487</c:v>
                </c:pt>
                <c:pt idx="308">
                  <c:v>41518</c:v>
                </c:pt>
                <c:pt idx="309">
                  <c:v>41548</c:v>
                </c:pt>
                <c:pt idx="310">
                  <c:v>41579</c:v>
                </c:pt>
                <c:pt idx="311">
                  <c:v>41609</c:v>
                </c:pt>
                <c:pt idx="312">
                  <c:v>41640</c:v>
                </c:pt>
                <c:pt idx="313">
                  <c:v>41671</c:v>
                </c:pt>
                <c:pt idx="314">
                  <c:v>41699</c:v>
                </c:pt>
                <c:pt idx="315">
                  <c:v>41730</c:v>
                </c:pt>
                <c:pt idx="316">
                  <c:v>41760</c:v>
                </c:pt>
                <c:pt idx="317">
                  <c:v>41791</c:v>
                </c:pt>
                <c:pt idx="318">
                  <c:v>41821</c:v>
                </c:pt>
                <c:pt idx="319">
                  <c:v>41852</c:v>
                </c:pt>
                <c:pt idx="320">
                  <c:v>41883</c:v>
                </c:pt>
                <c:pt idx="321">
                  <c:v>41913</c:v>
                </c:pt>
                <c:pt idx="322">
                  <c:v>41944</c:v>
                </c:pt>
                <c:pt idx="323">
                  <c:v>41974</c:v>
                </c:pt>
                <c:pt idx="324">
                  <c:v>42005</c:v>
                </c:pt>
                <c:pt idx="325">
                  <c:v>42036</c:v>
                </c:pt>
                <c:pt idx="326">
                  <c:v>42064</c:v>
                </c:pt>
                <c:pt idx="327">
                  <c:v>42095</c:v>
                </c:pt>
                <c:pt idx="328">
                  <c:v>42125</c:v>
                </c:pt>
                <c:pt idx="329">
                  <c:v>42156</c:v>
                </c:pt>
                <c:pt idx="330">
                  <c:v>42186</c:v>
                </c:pt>
                <c:pt idx="331">
                  <c:v>42217</c:v>
                </c:pt>
                <c:pt idx="332">
                  <c:v>42248</c:v>
                </c:pt>
                <c:pt idx="333">
                  <c:v>42278</c:v>
                </c:pt>
                <c:pt idx="334">
                  <c:v>42309</c:v>
                </c:pt>
                <c:pt idx="335">
                  <c:v>42339</c:v>
                </c:pt>
                <c:pt idx="336">
                  <c:v>42370</c:v>
                </c:pt>
                <c:pt idx="337">
                  <c:v>42401</c:v>
                </c:pt>
                <c:pt idx="338">
                  <c:v>42430</c:v>
                </c:pt>
                <c:pt idx="339">
                  <c:v>42461</c:v>
                </c:pt>
                <c:pt idx="340">
                  <c:v>42491</c:v>
                </c:pt>
                <c:pt idx="341">
                  <c:v>42522</c:v>
                </c:pt>
                <c:pt idx="342">
                  <c:v>42552</c:v>
                </c:pt>
                <c:pt idx="343">
                  <c:v>42583</c:v>
                </c:pt>
                <c:pt idx="344">
                  <c:v>42614</c:v>
                </c:pt>
                <c:pt idx="345">
                  <c:v>42644</c:v>
                </c:pt>
                <c:pt idx="346">
                  <c:v>42675</c:v>
                </c:pt>
                <c:pt idx="347">
                  <c:v>42705</c:v>
                </c:pt>
                <c:pt idx="348">
                  <c:v>42736</c:v>
                </c:pt>
                <c:pt idx="349">
                  <c:v>42767</c:v>
                </c:pt>
                <c:pt idx="350">
                  <c:v>42795</c:v>
                </c:pt>
                <c:pt idx="351">
                  <c:v>42826</c:v>
                </c:pt>
                <c:pt idx="352">
                  <c:v>42856</c:v>
                </c:pt>
                <c:pt idx="353">
                  <c:v>42887</c:v>
                </c:pt>
                <c:pt idx="354">
                  <c:v>42917</c:v>
                </c:pt>
                <c:pt idx="355">
                  <c:v>42948</c:v>
                </c:pt>
                <c:pt idx="356">
                  <c:v>42979</c:v>
                </c:pt>
                <c:pt idx="357">
                  <c:v>43009</c:v>
                </c:pt>
                <c:pt idx="358">
                  <c:v>43040</c:v>
                </c:pt>
                <c:pt idx="359">
                  <c:v>43070</c:v>
                </c:pt>
                <c:pt idx="360">
                  <c:v>43101</c:v>
                </c:pt>
                <c:pt idx="361">
                  <c:v>43132</c:v>
                </c:pt>
                <c:pt idx="362">
                  <c:v>43160</c:v>
                </c:pt>
                <c:pt idx="363">
                  <c:v>43191</c:v>
                </c:pt>
                <c:pt idx="364">
                  <c:v>43221</c:v>
                </c:pt>
                <c:pt idx="365">
                  <c:v>43252</c:v>
                </c:pt>
                <c:pt idx="366">
                  <c:v>43282</c:v>
                </c:pt>
                <c:pt idx="367">
                  <c:v>43313</c:v>
                </c:pt>
              </c:numCache>
            </c:numRef>
          </c:cat>
          <c:val>
            <c:numRef>
              <c:f>Sheet1!$C$2:$C$369</c:f>
              <c:numCache>
                <c:formatCode>0.0</c:formatCode>
                <c:ptCount val="368"/>
                <c:pt idx="0">
                  <c:v>1088.5999999999999</c:v>
                </c:pt>
                <c:pt idx="1">
                  <c:v>926.4</c:v>
                </c:pt>
                <c:pt idx="2">
                  <c:v>1285</c:v>
                </c:pt>
                <c:pt idx="3">
                  <c:v>1245.5999999999999</c:v>
                </c:pt>
                <c:pt idx="4">
                  <c:v>1154.5</c:v>
                </c:pt>
                <c:pt idx="5">
                  <c:v>1242.8</c:v>
                </c:pt>
                <c:pt idx="6">
                  <c:v>1211.2</c:v>
                </c:pt>
                <c:pt idx="7">
                  <c:v>1262.8</c:v>
                </c:pt>
                <c:pt idx="8">
                  <c:v>1299.8</c:v>
                </c:pt>
                <c:pt idx="9">
                  <c:v>1174.8</c:v>
                </c:pt>
                <c:pt idx="10">
                  <c:v>1249.9000000000001</c:v>
                </c:pt>
                <c:pt idx="11">
                  <c:v>1542.9</c:v>
                </c:pt>
                <c:pt idx="12">
                  <c:v>1212.9000000000001</c:v>
                </c:pt>
                <c:pt idx="13">
                  <c:v>985.3</c:v>
                </c:pt>
                <c:pt idx="14">
                  <c:v>1065.5</c:v>
                </c:pt>
                <c:pt idx="15">
                  <c:v>1187.4000000000001</c:v>
                </c:pt>
                <c:pt idx="16">
                  <c:v>1358.4</c:v>
                </c:pt>
                <c:pt idx="17">
                  <c:v>1189.2</c:v>
                </c:pt>
                <c:pt idx="18">
                  <c:v>1253.5</c:v>
                </c:pt>
                <c:pt idx="19">
                  <c:v>1303.5</c:v>
                </c:pt>
                <c:pt idx="20">
                  <c:v>1218.4000000000001</c:v>
                </c:pt>
                <c:pt idx="21">
                  <c:v>1360.6</c:v>
                </c:pt>
                <c:pt idx="22">
                  <c:v>1281</c:v>
                </c:pt>
                <c:pt idx="23">
                  <c:v>1291.5</c:v>
                </c:pt>
                <c:pt idx="24">
                  <c:v>1400.6</c:v>
                </c:pt>
                <c:pt idx="25">
                  <c:v>1505.7</c:v>
                </c:pt>
                <c:pt idx="26">
                  <c:v>1410.9</c:v>
                </c:pt>
                <c:pt idx="27">
                  <c:v>1300.2</c:v>
                </c:pt>
                <c:pt idx="28">
                  <c:v>1349.9</c:v>
                </c:pt>
                <c:pt idx="29">
                  <c:v>1326</c:v>
                </c:pt>
                <c:pt idx="30">
                  <c:v>1274</c:v>
                </c:pt>
                <c:pt idx="31">
                  <c:v>1309.2</c:v>
                </c:pt>
                <c:pt idx="32">
                  <c:v>1241.3</c:v>
                </c:pt>
                <c:pt idx="33">
                  <c:v>1187.0999999999999</c:v>
                </c:pt>
                <c:pt idx="34">
                  <c:v>1309.8</c:v>
                </c:pt>
                <c:pt idx="35">
                  <c:v>1083.2</c:v>
                </c:pt>
                <c:pt idx="36">
                  <c:v>1002.8</c:v>
                </c:pt>
                <c:pt idx="37">
                  <c:v>1145.2</c:v>
                </c:pt>
                <c:pt idx="38">
                  <c:v>1168.4000000000001</c:v>
                </c:pt>
                <c:pt idx="39">
                  <c:v>1409</c:v>
                </c:pt>
                <c:pt idx="40">
                  <c:v>1330.2</c:v>
                </c:pt>
                <c:pt idx="41">
                  <c:v>1344</c:v>
                </c:pt>
                <c:pt idx="42">
                  <c:v>1370.2</c:v>
                </c:pt>
                <c:pt idx="43">
                  <c:v>1303.5999999999999</c:v>
                </c:pt>
                <c:pt idx="44">
                  <c:v>1407.7</c:v>
                </c:pt>
                <c:pt idx="45">
                  <c:v>1478.7</c:v>
                </c:pt>
                <c:pt idx="46">
                  <c:v>1329.2</c:v>
                </c:pt>
                <c:pt idx="47">
                  <c:v>1286.3</c:v>
                </c:pt>
                <c:pt idx="48">
                  <c:v>1827</c:v>
                </c:pt>
                <c:pt idx="49">
                  <c:v>1898.8</c:v>
                </c:pt>
                <c:pt idx="50">
                  <c:v>1835.5</c:v>
                </c:pt>
                <c:pt idx="51">
                  <c:v>1689.2</c:v>
                </c:pt>
                <c:pt idx="52">
                  <c:v>1600.6</c:v>
                </c:pt>
                <c:pt idx="53">
                  <c:v>1652.8</c:v>
                </c:pt>
                <c:pt idx="54">
                  <c:v>1723.2</c:v>
                </c:pt>
                <c:pt idx="55">
                  <c:v>1579.6</c:v>
                </c:pt>
                <c:pt idx="56">
                  <c:v>1699.7</c:v>
                </c:pt>
                <c:pt idx="57">
                  <c:v>1701.1</c:v>
                </c:pt>
                <c:pt idx="58">
                  <c:v>1804.1</c:v>
                </c:pt>
                <c:pt idx="59">
                  <c:v>2113.6</c:v>
                </c:pt>
                <c:pt idx="60">
                  <c:v>1864.1</c:v>
                </c:pt>
                <c:pt idx="61">
                  <c:v>1780.6</c:v>
                </c:pt>
                <c:pt idx="62">
                  <c:v>1647.6</c:v>
                </c:pt>
                <c:pt idx="63">
                  <c:v>1607.8</c:v>
                </c:pt>
                <c:pt idx="64">
                  <c:v>1604.4</c:v>
                </c:pt>
                <c:pt idx="65">
                  <c:v>1660.1</c:v>
                </c:pt>
                <c:pt idx="66">
                  <c:v>1745.3</c:v>
                </c:pt>
                <c:pt idx="67">
                  <c:v>1776.2</c:v>
                </c:pt>
                <c:pt idx="68">
                  <c:v>1869.4</c:v>
                </c:pt>
                <c:pt idx="69">
                  <c:v>1878.1</c:v>
                </c:pt>
                <c:pt idx="70">
                  <c:v>2183.9</c:v>
                </c:pt>
                <c:pt idx="71">
                  <c:v>2138.4</c:v>
                </c:pt>
                <c:pt idx="72">
                  <c:v>1553.6</c:v>
                </c:pt>
                <c:pt idx="73">
                  <c:v>1720</c:v>
                </c:pt>
                <c:pt idx="74">
                  <c:v>1904.7</c:v>
                </c:pt>
                <c:pt idx="75">
                  <c:v>1834.8</c:v>
                </c:pt>
                <c:pt idx="76">
                  <c:v>1950.1</c:v>
                </c:pt>
                <c:pt idx="77">
                  <c:v>1933.7</c:v>
                </c:pt>
                <c:pt idx="78">
                  <c:v>1789.5</c:v>
                </c:pt>
                <c:pt idx="79">
                  <c:v>1852.4</c:v>
                </c:pt>
                <c:pt idx="80">
                  <c:v>1767</c:v>
                </c:pt>
                <c:pt idx="81">
                  <c:v>1673.3</c:v>
                </c:pt>
                <c:pt idx="82">
                  <c:v>1809.4</c:v>
                </c:pt>
                <c:pt idx="83">
                  <c:v>1814.4</c:v>
                </c:pt>
                <c:pt idx="84">
                  <c:v>1741.4</c:v>
                </c:pt>
                <c:pt idx="85">
                  <c:v>1567.4</c:v>
                </c:pt>
                <c:pt idx="86">
                  <c:v>1609</c:v>
                </c:pt>
                <c:pt idx="87">
                  <c:v>1544.8</c:v>
                </c:pt>
                <c:pt idx="88">
                  <c:v>1704.6</c:v>
                </c:pt>
                <c:pt idx="89">
                  <c:v>1762.3</c:v>
                </c:pt>
                <c:pt idx="90">
                  <c:v>1673.9</c:v>
                </c:pt>
                <c:pt idx="91">
                  <c:v>1824.9</c:v>
                </c:pt>
                <c:pt idx="92">
                  <c:v>1724.6</c:v>
                </c:pt>
                <c:pt idx="93">
                  <c:v>1797.8</c:v>
                </c:pt>
                <c:pt idx="94">
                  <c:v>1734</c:v>
                </c:pt>
                <c:pt idx="95">
                  <c:v>1756.9</c:v>
                </c:pt>
                <c:pt idx="96">
                  <c:v>1729.6</c:v>
                </c:pt>
                <c:pt idx="97">
                  <c:v>1892.6</c:v>
                </c:pt>
                <c:pt idx="98">
                  <c:v>1792.4</c:v>
                </c:pt>
                <c:pt idx="99">
                  <c:v>1912.5</c:v>
                </c:pt>
                <c:pt idx="100">
                  <c:v>1961.6</c:v>
                </c:pt>
                <c:pt idx="101">
                  <c:v>1783</c:v>
                </c:pt>
                <c:pt idx="102">
                  <c:v>2106.3000000000002</c:v>
                </c:pt>
                <c:pt idx="103">
                  <c:v>1834.2</c:v>
                </c:pt>
                <c:pt idx="104">
                  <c:v>1749.3</c:v>
                </c:pt>
                <c:pt idx="105">
                  <c:v>1820.9</c:v>
                </c:pt>
                <c:pt idx="106">
                  <c:v>1663.3</c:v>
                </c:pt>
                <c:pt idx="107">
                  <c:v>1448.9</c:v>
                </c:pt>
                <c:pt idx="108">
                  <c:v>1607.7</c:v>
                </c:pt>
                <c:pt idx="109">
                  <c:v>1485.4</c:v>
                </c:pt>
                <c:pt idx="110">
                  <c:v>1571.1</c:v>
                </c:pt>
                <c:pt idx="111">
                  <c:v>1680.2</c:v>
                </c:pt>
                <c:pt idx="112">
                  <c:v>1618.7</c:v>
                </c:pt>
                <c:pt idx="113">
                  <c:v>1589.1</c:v>
                </c:pt>
                <c:pt idx="114">
                  <c:v>1629.5</c:v>
                </c:pt>
                <c:pt idx="115">
                  <c:v>1555.8</c:v>
                </c:pt>
                <c:pt idx="116">
                  <c:v>1657.4</c:v>
                </c:pt>
                <c:pt idx="117">
                  <c:v>1518.6</c:v>
                </c:pt>
                <c:pt idx="118">
                  <c:v>1603</c:v>
                </c:pt>
                <c:pt idx="119">
                  <c:v>1854.4</c:v>
                </c:pt>
                <c:pt idx="120">
                  <c:v>1607.7</c:v>
                </c:pt>
                <c:pt idx="121">
                  <c:v>2127</c:v>
                </c:pt>
                <c:pt idx="122">
                  <c:v>1690.6</c:v>
                </c:pt>
                <c:pt idx="123">
                  <c:v>1752.3</c:v>
                </c:pt>
                <c:pt idx="124">
                  <c:v>1679.5</c:v>
                </c:pt>
                <c:pt idx="125">
                  <c:v>1813</c:v>
                </c:pt>
                <c:pt idx="126">
                  <c:v>1905.3</c:v>
                </c:pt>
                <c:pt idx="127">
                  <c:v>1823.8</c:v>
                </c:pt>
                <c:pt idx="128">
                  <c:v>1782.6</c:v>
                </c:pt>
                <c:pt idx="129">
                  <c:v>1946.8</c:v>
                </c:pt>
                <c:pt idx="130">
                  <c:v>1865.1</c:v>
                </c:pt>
                <c:pt idx="131">
                  <c:v>2292</c:v>
                </c:pt>
                <c:pt idx="132">
                  <c:v>1805.4</c:v>
                </c:pt>
                <c:pt idx="133">
                  <c:v>1901.3</c:v>
                </c:pt>
                <c:pt idx="134">
                  <c:v>2101.1999999999998</c:v>
                </c:pt>
                <c:pt idx="135">
                  <c:v>2100.9</c:v>
                </c:pt>
                <c:pt idx="136">
                  <c:v>1830.2</c:v>
                </c:pt>
                <c:pt idx="137">
                  <c:v>1899.2</c:v>
                </c:pt>
                <c:pt idx="138">
                  <c:v>1856.3</c:v>
                </c:pt>
                <c:pt idx="139">
                  <c:v>2001.2</c:v>
                </c:pt>
                <c:pt idx="140">
                  <c:v>2121.1</c:v>
                </c:pt>
                <c:pt idx="141">
                  <c:v>1925.2</c:v>
                </c:pt>
                <c:pt idx="142">
                  <c:v>2055.4</c:v>
                </c:pt>
                <c:pt idx="143">
                  <c:v>1790.6</c:v>
                </c:pt>
                <c:pt idx="144">
                  <c:v>1843.1</c:v>
                </c:pt>
                <c:pt idx="145">
                  <c:v>2004.9</c:v>
                </c:pt>
                <c:pt idx="146">
                  <c:v>2370</c:v>
                </c:pt>
                <c:pt idx="147">
                  <c:v>1722.8</c:v>
                </c:pt>
                <c:pt idx="148">
                  <c:v>1924.2</c:v>
                </c:pt>
                <c:pt idx="149">
                  <c:v>1906.1</c:v>
                </c:pt>
                <c:pt idx="150">
                  <c:v>1689.6</c:v>
                </c:pt>
                <c:pt idx="151">
                  <c:v>1833.5</c:v>
                </c:pt>
                <c:pt idx="152">
                  <c:v>1791.5</c:v>
                </c:pt>
                <c:pt idx="153">
                  <c:v>2183.1</c:v>
                </c:pt>
                <c:pt idx="154">
                  <c:v>1957</c:v>
                </c:pt>
                <c:pt idx="155">
                  <c:v>1645.3</c:v>
                </c:pt>
                <c:pt idx="156">
                  <c:v>2196.1999999999998</c:v>
                </c:pt>
                <c:pt idx="157">
                  <c:v>2039.5</c:v>
                </c:pt>
                <c:pt idx="158">
                  <c:v>2108.3000000000002</c:v>
                </c:pt>
                <c:pt idx="159">
                  <c:v>1688.9</c:v>
                </c:pt>
                <c:pt idx="160">
                  <c:v>2032</c:v>
                </c:pt>
                <c:pt idx="161">
                  <c:v>2003.9</c:v>
                </c:pt>
                <c:pt idx="162">
                  <c:v>2049.3000000000002</c:v>
                </c:pt>
                <c:pt idx="163">
                  <c:v>1959.5</c:v>
                </c:pt>
                <c:pt idx="164">
                  <c:v>1896.6</c:v>
                </c:pt>
                <c:pt idx="165">
                  <c:v>1831.7</c:v>
                </c:pt>
                <c:pt idx="166">
                  <c:v>1950.7</c:v>
                </c:pt>
                <c:pt idx="167">
                  <c:v>1865.5</c:v>
                </c:pt>
                <c:pt idx="168">
                  <c:v>2112.6999999999998</c:v>
                </c:pt>
                <c:pt idx="169">
                  <c:v>2066.6999999999998</c:v>
                </c:pt>
                <c:pt idx="170">
                  <c:v>1915</c:v>
                </c:pt>
                <c:pt idx="171">
                  <c:v>2144.6999999999998</c:v>
                </c:pt>
                <c:pt idx="172">
                  <c:v>2050.5</c:v>
                </c:pt>
                <c:pt idx="173">
                  <c:v>1978.2</c:v>
                </c:pt>
                <c:pt idx="174">
                  <c:v>2152</c:v>
                </c:pt>
                <c:pt idx="175">
                  <c:v>2101.1999999999998</c:v>
                </c:pt>
                <c:pt idx="176">
                  <c:v>2136.5</c:v>
                </c:pt>
                <c:pt idx="177">
                  <c:v>2163.8000000000002</c:v>
                </c:pt>
                <c:pt idx="178">
                  <c:v>1992.3</c:v>
                </c:pt>
                <c:pt idx="179">
                  <c:v>2300.9</c:v>
                </c:pt>
                <c:pt idx="180">
                  <c:v>2499.8000000000002</c:v>
                </c:pt>
                <c:pt idx="181">
                  <c:v>1795.8</c:v>
                </c:pt>
                <c:pt idx="182">
                  <c:v>2000.8</c:v>
                </c:pt>
                <c:pt idx="183">
                  <c:v>2261.3000000000002</c:v>
                </c:pt>
                <c:pt idx="184">
                  <c:v>2226.3000000000002</c:v>
                </c:pt>
                <c:pt idx="185">
                  <c:v>2255.6</c:v>
                </c:pt>
                <c:pt idx="186">
                  <c:v>2393</c:v>
                </c:pt>
                <c:pt idx="187">
                  <c:v>2235.6999999999998</c:v>
                </c:pt>
                <c:pt idx="188">
                  <c:v>2342.4</c:v>
                </c:pt>
                <c:pt idx="189">
                  <c:v>2450.6</c:v>
                </c:pt>
                <c:pt idx="190">
                  <c:v>2328.6</c:v>
                </c:pt>
                <c:pt idx="191">
                  <c:v>2387.3000000000002</c:v>
                </c:pt>
                <c:pt idx="192">
                  <c:v>2298.6</c:v>
                </c:pt>
                <c:pt idx="193">
                  <c:v>2419.6999999999998</c:v>
                </c:pt>
                <c:pt idx="194">
                  <c:v>2338.6999999999998</c:v>
                </c:pt>
                <c:pt idx="195">
                  <c:v>2295.1999999999998</c:v>
                </c:pt>
                <c:pt idx="196">
                  <c:v>2075.5</c:v>
                </c:pt>
                <c:pt idx="197">
                  <c:v>2354.5</c:v>
                </c:pt>
                <c:pt idx="198">
                  <c:v>2377.6</c:v>
                </c:pt>
                <c:pt idx="199">
                  <c:v>2322.6</c:v>
                </c:pt>
                <c:pt idx="200">
                  <c:v>2344.6</c:v>
                </c:pt>
                <c:pt idx="201">
                  <c:v>2028.7</c:v>
                </c:pt>
                <c:pt idx="202">
                  <c:v>2415.6999999999998</c:v>
                </c:pt>
                <c:pt idx="203">
                  <c:v>2741.1</c:v>
                </c:pt>
                <c:pt idx="204">
                  <c:v>2247.5</c:v>
                </c:pt>
                <c:pt idx="205">
                  <c:v>2220</c:v>
                </c:pt>
                <c:pt idx="206">
                  <c:v>2263.1</c:v>
                </c:pt>
                <c:pt idx="207">
                  <c:v>2188.6999999999998</c:v>
                </c:pt>
                <c:pt idx="208">
                  <c:v>2252.1999999999998</c:v>
                </c:pt>
                <c:pt idx="209">
                  <c:v>2321.5</c:v>
                </c:pt>
                <c:pt idx="210">
                  <c:v>2207.3000000000002</c:v>
                </c:pt>
                <c:pt idx="211">
                  <c:v>2382.1999999999998</c:v>
                </c:pt>
                <c:pt idx="212">
                  <c:v>2476.5</c:v>
                </c:pt>
                <c:pt idx="213">
                  <c:v>2079.1999999999998</c:v>
                </c:pt>
                <c:pt idx="214">
                  <c:v>2247.3000000000002</c:v>
                </c:pt>
                <c:pt idx="215">
                  <c:v>2266.1</c:v>
                </c:pt>
                <c:pt idx="216">
                  <c:v>2261.1999999999998</c:v>
                </c:pt>
                <c:pt idx="217">
                  <c:v>2265.8000000000002</c:v>
                </c:pt>
                <c:pt idx="218">
                  <c:v>2169</c:v>
                </c:pt>
                <c:pt idx="219">
                  <c:v>1853.1</c:v>
                </c:pt>
                <c:pt idx="220">
                  <c:v>1866.3</c:v>
                </c:pt>
                <c:pt idx="221">
                  <c:v>1786.3</c:v>
                </c:pt>
                <c:pt idx="222">
                  <c:v>1521.3</c:v>
                </c:pt>
                <c:pt idx="223">
                  <c:v>1634.1</c:v>
                </c:pt>
                <c:pt idx="224">
                  <c:v>1394.8</c:v>
                </c:pt>
                <c:pt idx="225">
                  <c:v>1596.2</c:v>
                </c:pt>
                <c:pt idx="226">
                  <c:v>1689.6</c:v>
                </c:pt>
                <c:pt idx="227">
                  <c:v>1502.7</c:v>
                </c:pt>
                <c:pt idx="228">
                  <c:v>1528.4</c:v>
                </c:pt>
                <c:pt idx="229">
                  <c:v>1371.1</c:v>
                </c:pt>
                <c:pt idx="230">
                  <c:v>1463.7</c:v>
                </c:pt>
                <c:pt idx="231">
                  <c:v>1524.9</c:v>
                </c:pt>
                <c:pt idx="232">
                  <c:v>1475.4</c:v>
                </c:pt>
                <c:pt idx="233">
                  <c:v>1376.5</c:v>
                </c:pt>
                <c:pt idx="234">
                  <c:v>1418.8</c:v>
                </c:pt>
                <c:pt idx="235">
                  <c:v>1307.7</c:v>
                </c:pt>
                <c:pt idx="236">
                  <c:v>1231.4000000000001</c:v>
                </c:pt>
                <c:pt idx="237">
                  <c:v>1252.2</c:v>
                </c:pt>
                <c:pt idx="238">
                  <c:v>1165.8</c:v>
                </c:pt>
                <c:pt idx="239">
                  <c:v>1173.5999999999999</c:v>
                </c:pt>
                <c:pt idx="240">
                  <c:v>1102.5</c:v>
                </c:pt>
                <c:pt idx="241">
                  <c:v>963.9</c:v>
                </c:pt>
                <c:pt idx="242">
                  <c:v>775.8</c:v>
                </c:pt>
                <c:pt idx="243">
                  <c:v>1054.3</c:v>
                </c:pt>
                <c:pt idx="244">
                  <c:v>1006</c:v>
                </c:pt>
                <c:pt idx="245">
                  <c:v>875.2</c:v>
                </c:pt>
                <c:pt idx="246">
                  <c:v>1053.8</c:v>
                </c:pt>
                <c:pt idx="247">
                  <c:v>815.1</c:v>
                </c:pt>
                <c:pt idx="248">
                  <c:v>828.2</c:v>
                </c:pt>
                <c:pt idx="249">
                  <c:v>803.2</c:v>
                </c:pt>
                <c:pt idx="250">
                  <c:v>681.5</c:v>
                </c:pt>
                <c:pt idx="251">
                  <c:v>559.9</c:v>
                </c:pt>
                <c:pt idx="252">
                  <c:v>367.3</c:v>
                </c:pt>
                <c:pt idx="253">
                  <c:v>585.1</c:v>
                </c:pt>
                <c:pt idx="254">
                  <c:v>543</c:v>
                </c:pt>
                <c:pt idx="255">
                  <c:v>508.2</c:v>
                </c:pt>
                <c:pt idx="256">
                  <c:v>619.9</c:v>
                </c:pt>
                <c:pt idx="257">
                  <c:v>796</c:v>
                </c:pt>
                <c:pt idx="258">
                  <c:v>782.4</c:v>
                </c:pt>
                <c:pt idx="259">
                  <c:v>813.4</c:v>
                </c:pt>
                <c:pt idx="260">
                  <c:v>804.3</c:v>
                </c:pt>
                <c:pt idx="261">
                  <c:v>653.1</c:v>
                </c:pt>
                <c:pt idx="262">
                  <c:v>609.20000000000005</c:v>
                </c:pt>
                <c:pt idx="263">
                  <c:v>826.2</c:v>
                </c:pt>
                <c:pt idx="264">
                  <c:v>780</c:v>
                </c:pt>
                <c:pt idx="265">
                  <c:v>807.3</c:v>
                </c:pt>
                <c:pt idx="266">
                  <c:v>826.5</c:v>
                </c:pt>
                <c:pt idx="267">
                  <c:v>744.2</c:v>
                </c:pt>
                <c:pt idx="268">
                  <c:v>681.1</c:v>
                </c:pt>
                <c:pt idx="269">
                  <c:v>646.9</c:v>
                </c:pt>
                <c:pt idx="270">
                  <c:v>609.4</c:v>
                </c:pt>
                <c:pt idx="271">
                  <c:v>586.79999999999995</c:v>
                </c:pt>
                <c:pt idx="272">
                  <c:v>561.4</c:v>
                </c:pt>
                <c:pt idx="273">
                  <c:v>627.9</c:v>
                </c:pt>
                <c:pt idx="274">
                  <c:v>589.20000000000005</c:v>
                </c:pt>
                <c:pt idx="275">
                  <c:v>597.9</c:v>
                </c:pt>
                <c:pt idx="276">
                  <c:v>609.5</c:v>
                </c:pt>
                <c:pt idx="277">
                  <c:v>568</c:v>
                </c:pt>
                <c:pt idx="278">
                  <c:v>541.5</c:v>
                </c:pt>
                <c:pt idx="279">
                  <c:v>566.20000000000005</c:v>
                </c:pt>
                <c:pt idx="280">
                  <c:v>551.20000000000005</c:v>
                </c:pt>
                <c:pt idx="281">
                  <c:v>673.9</c:v>
                </c:pt>
                <c:pt idx="282">
                  <c:v>484.6</c:v>
                </c:pt>
                <c:pt idx="283">
                  <c:v>517</c:v>
                </c:pt>
                <c:pt idx="284">
                  <c:v>605.29999999999995</c:v>
                </c:pt>
                <c:pt idx="285">
                  <c:v>500.3</c:v>
                </c:pt>
                <c:pt idx="286">
                  <c:v>585.70000000000005</c:v>
                </c:pt>
                <c:pt idx="287">
                  <c:v>593.79999999999995</c:v>
                </c:pt>
                <c:pt idx="288">
                  <c:v>502.5</c:v>
                </c:pt>
                <c:pt idx="289">
                  <c:v>687.3</c:v>
                </c:pt>
                <c:pt idx="290">
                  <c:v>650.4</c:v>
                </c:pt>
                <c:pt idx="291">
                  <c:v>641.4</c:v>
                </c:pt>
                <c:pt idx="292">
                  <c:v>659</c:v>
                </c:pt>
                <c:pt idx="293">
                  <c:v>560.20000000000005</c:v>
                </c:pt>
                <c:pt idx="294">
                  <c:v>649.4</c:v>
                </c:pt>
                <c:pt idx="295">
                  <c:v>682.4</c:v>
                </c:pt>
                <c:pt idx="296">
                  <c:v>597.6</c:v>
                </c:pt>
                <c:pt idx="297">
                  <c:v>755</c:v>
                </c:pt>
                <c:pt idx="298">
                  <c:v>694.6</c:v>
                </c:pt>
                <c:pt idx="299">
                  <c:v>720.8</c:v>
                </c:pt>
                <c:pt idx="300">
                  <c:v>754.6</c:v>
                </c:pt>
                <c:pt idx="301">
                  <c:v>748.4</c:v>
                </c:pt>
                <c:pt idx="302">
                  <c:v>587.20000000000005</c:v>
                </c:pt>
                <c:pt idx="303">
                  <c:v>749.7</c:v>
                </c:pt>
                <c:pt idx="304">
                  <c:v>750.8</c:v>
                </c:pt>
                <c:pt idx="305">
                  <c:v>749.4</c:v>
                </c:pt>
                <c:pt idx="306">
                  <c:v>818.9</c:v>
                </c:pt>
                <c:pt idx="307">
                  <c:v>811.4</c:v>
                </c:pt>
                <c:pt idx="308">
                  <c:v>747.2</c:v>
                </c:pt>
                <c:pt idx="309">
                  <c:v>751.7</c:v>
                </c:pt>
                <c:pt idx="310">
                  <c:v>702</c:v>
                </c:pt>
                <c:pt idx="311">
                  <c:v>622.79999999999995</c:v>
                </c:pt>
                <c:pt idx="312">
                  <c:v>566.79999999999995</c:v>
                </c:pt>
                <c:pt idx="313">
                  <c:v>575.6</c:v>
                </c:pt>
                <c:pt idx="314">
                  <c:v>636.70000000000005</c:v>
                </c:pt>
                <c:pt idx="315">
                  <c:v>641.70000000000005</c:v>
                </c:pt>
                <c:pt idx="316">
                  <c:v>710.3</c:v>
                </c:pt>
                <c:pt idx="317">
                  <c:v>747.4</c:v>
                </c:pt>
                <c:pt idx="318">
                  <c:v>785.9</c:v>
                </c:pt>
                <c:pt idx="319">
                  <c:v>782.5</c:v>
                </c:pt>
                <c:pt idx="320">
                  <c:v>773.2</c:v>
                </c:pt>
                <c:pt idx="321">
                  <c:v>753.2</c:v>
                </c:pt>
                <c:pt idx="322">
                  <c:v>613.6</c:v>
                </c:pt>
                <c:pt idx="323">
                  <c:v>707.2</c:v>
                </c:pt>
                <c:pt idx="324">
                  <c:v>821.5</c:v>
                </c:pt>
                <c:pt idx="325">
                  <c:v>718.3</c:v>
                </c:pt>
                <c:pt idx="326">
                  <c:v>799.9</c:v>
                </c:pt>
                <c:pt idx="327">
                  <c:v>870.4</c:v>
                </c:pt>
                <c:pt idx="328">
                  <c:v>797.8</c:v>
                </c:pt>
                <c:pt idx="329">
                  <c:v>793.2</c:v>
                </c:pt>
                <c:pt idx="330">
                  <c:v>916</c:v>
                </c:pt>
                <c:pt idx="331">
                  <c:v>746.2</c:v>
                </c:pt>
                <c:pt idx="332">
                  <c:v>814.2</c:v>
                </c:pt>
                <c:pt idx="333">
                  <c:v>820.8</c:v>
                </c:pt>
                <c:pt idx="334">
                  <c:v>832.1</c:v>
                </c:pt>
                <c:pt idx="335">
                  <c:v>954.3</c:v>
                </c:pt>
                <c:pt idx="336">
                  <c:v>913.5</c:v>
                </c:pt>
                <c:pt idx="337">
                  <c:v>978.2</c:v>
                </c:pt>
                <c:pt idx="338">
                  <c:v>934.9</c:v>
                </c:pt>
                <c:pt idx="339">
                  <c:v>888.5</c:v>
                </c:pt>
                <c:pt idx="340">
                  <c:v>925.2</c:v>
                </c:pt>
                <c:pt idx="341">
                  <c:v>924.9</c:v>
                </c:pt>
                <c:pt idx="342">
                  <c:v>830</c:v>
                </c:pt>
                <c:pt idx="343">
                  <c:v>936.1</c:v>
                </c:pt>
                <c:pt idx="344">
                  <c:v>973.6</c:v>
                </c:pt>
                <c:pt idx="345">
                  <c:v>902.1</c:v>
                </c:pt>
                <c:pt idx="346">
                  <c:v>996.8</c:v>
                </c:pt>
                <c:pt idx="347">
                  <c:v>1025.8</c:v>
                </c:pt>
                <c:pt idx="348">
                  <c:v>918.7</c:v>
                </c:pt>
                <c:pt idx="349">
                  <c:v>983.5</c:v>
                </c:pt>
                <c:pt idx="350">
                  <c:v>1138.5999999999999</c:v>
                </c:pt>
                <c:pt idx="351">
                  <c:v>1035.3</c:v>
                </c:pt>
                <c:pt idx="352">
                  <c:v>947.1</c:v>
                </c:pt>
                <c:pt idx="353">
                  <c:v>976.6</c:v>
                </c:pt>
                <c:pt idx="354">
                  <c:v>964.2</c:v>
                </c:pt>
                <c:pt idx="355">
                  <c:v>943</c:v>
                </c:pt>
                <c:pt idx="356">
                  <c:v>954.8</c:v>
                </c:pt>
                <c:pt idx="357">
                  <c:v>994</c:v>
                </c:pt>
                <c:pt idx="358">
                  <c:v>997.2</c:v>
                </c:pt>
                <c:pt idx="359">
                  <c:v>1013.4</c:v>
                </c:pt>
                <c:pt idx="360">
                  <c:v>1061.8</c:v>
                </c:pt>
                <c:pt idx="361">
                  <c:v>1069.9000000000001</c:v>
                </c:pt>
                <c:pt idx="362">
                  <c:v>940.3</c:v>
                </c:pt>
                <c:pt idx="363">
                  <c:v>881.4</c:v>
                </c:pt>
                <c:pt idx="364">
                  <c:v>1003.3</c:v>
                </c:pt>
                <c:pt idx="365">
                  <c:v>993.5</c:v>
                </c:pt>
                <c:pt idx="366">
                  <c:v>983.4</c:v>
                </c:pt>
                <c:pt idx="367">
                  <c:v>1051.9000000000001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C-45BD-A2B6-0EFA77CB1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845000"/>
        <c:axId val="189841720"/>
      </c:lineChart>
      <c:dateAx>
        <c:axId val="189845000"/>
        <c:scaling>
          <c:orientation val="minMax"/>
        </c:scaling>
        <c:delete val="0"/>
        <c:axPos val="b"/>
        <c:numFmt formatCode="[$-409]m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41720"/>
        <c:crosses val="autoZero"/>
        <c:auto val="1"/>
        <c:lblOffset val="100"/>
        <c:baseTimeUnit val="months"/>
      </c:dateAx>
      <c:valAx>
        <c:axId val="189841720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45000"/>
        <c:crosses val="autoZero"/>
        <c:crossBetween val="between"/>
        <c:majorUnit val="500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Owner or Renters: Percent of All Occupied Housing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400" baseline="0" dirty="0">
                <a:solidFill>
                  <a:schemeClr val="tx1"/>
                </a:solidFill>
              </a:rPr>
              <a:t>(ACS 2017 5-YR Ave)</a:t>
            </a:r>
            <a:endParaRPr lang="en-US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Owner Occupied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75.2</c:v>
                </c:pt>
                <c:pt idx="1">
                  <c:v>75.7</c:v>
                </c:pt>
                <c:pt idx="2">
                  <c:v>68.400000000000006</c:v>
                </c:pt>
                <c:pt idx="3">
                  <c:v>70.5</c:v>
                </c:pt>
                <c:pt idx="4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Renter Occupied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24.8</c:v>
                </c:pt>
                <c:pt idx="1">
                  <c:v>24.3</c:v>
                </c:pt>
                <c:pt idx="2">
                  <c:v>31.6</c:v>
                </c:pt>
                <c:pt idx="3">
                  <c:v>29.5</c:v>
                </c:pt>
                <c:pt idx="4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>
                <a:solidFill>
                  <a:schemeClr val="tx1"/>
                </a:solidFill>
              </a:rPr>
              <a:t>Owner or Renters: Percent of All Occupied Housing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400" baseline="0" dirty="0">
                <a:solidFill>
                  <a:schemeClr val="tx1"/>
                </a:solidFill>
              </a:rPr>
              <a:t>(ACS 2017 5-YR Ave)</a:t>
            </a:r>
            <a:endParaRPr lang="en-US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Owner Occuppied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77.638190954773862</c:v>
                </c:pt>
                <c:pt idx="1">
                  <c:v>69.503993274485083</c:v>
                </c:pt>
                <c:pt idx="2">
                  <c:v>66.778900112233444</c:v>
                </c:pt>
                <c:pt idx="3">
                  <c:v>63.614213197969541</c:v>
                </c:pt>
                <c:pt idx="4">
                  <c:v>85.322208804479089</c:v>
                </c:pt>
                <c:pt idx="5">
                  <c:v>61.402061855670098</c:v>
                </c:pt>
                <c:pt idx="6">
                  <c:v>69.074492099322811</c:v>
                </c:pt>
                <c:pt idx="7">
                  <c:v>66.083009079118028</c:v>
                </c:pt>
                <c:pt idx="8">
                  <c:v>86.458333333333343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Renter Occupied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Belgium</c:v>
                </c:pt>
                <c:pt idx="1">
                  <c:v>Cedarburg</c:v>
                </c:pt>
                <c:pt idx="2">
                  <c:v>Fredonia</c:v>
                </c:pt>
                <c:pt idx="3">
                  <c:v>Grafton</c:v>
                </c:pt>
                <c:pt idx="4">
                  <c:v>Mequon</c:v>
                </c:pt>
                <c:pt idx="5">
                  <c:v>Port Washington</c:v>
                </c:pt>
                <c:pt idx="6">
                  <c:v>Saukville</c:v>
                </c:pt>
                <c:pt idx="7">
                  <c:v>Thiensville</c:v>
                </c:pt>
                <c:pt idx="8">
                  <c:v>Waubeka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22.361809045226131</c:v>
                </c:pt>
                <c:pt idx="1">
                  <c:v>30.496006725514924</c:v>
                </c:pt>
                <c:pt idx="2">
                  <c:v>33.221099887766556</c:v>
                </c:pt>
                <c:pt idx="3">
                  <c:v>36.385786802030459</c:v>
                </c:pt>
                <c:pt idx="4">
                  <c:v>14.677791195520914</c:v>
                </c:pt>
                <c:pt idx="5">
                  <c:v>38.597938144329895</c:v>
                </c:pt>
                <c:pt idx="6">
                  <c:v>30.9255079006772</c:v>
                </c:pt>
                <c:pt idx="7">
                  <c:v>33.916990920881972</c:v>
                </c:pt>
                <c:pt idx="8">
                  <c:v>13.541666666666666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Vacancy</a:t>
            </a:r>
            <a:r>
              <a:rPr lang="en-US" sz="2400" baseline="0" dirty="0">
                <a:solidFill>
                  <a:schemeClr val="tx1"/>
                </a:solidFill>
              </a:rPr>
              <a:t> Rates 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1200" baseline="0" dirty="0">
                <a:solidFill>
                  <a:schemeClr val="tx1"/>
                </a:solidFill>
              </a:rPr>
              <a:t>(ACS 2017 5-YR Ave)</a:t>
            </a:r>
            <a:endParaRPr lang="en-US" sz="1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Occupied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94.9</c:v>
                </c:pt>
                <c:pt idx="1">
                  <c:v>95</c:v>
                </c:pt>
                <c:pt idx="2">
                  <c:v>77.400000000000006</c:v>
                </c:pt>
                <c:pt idx="3">
                  <c:v>95.3</c:v>
                </c:pt>
                <c:pt idx="4">
                  <c:v>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E-4999-9003-974549D47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Vacant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Ozaukee</c:v>
                </c:pt>
                <c:pt idx="1">
                  <c:v>St. Croix</c:v>
                </c:pt>
                <c:pt idx="2">
                  <c:v>Walworth</c:v>
                </c:pt>
                <c:pt idx="3">
                  <c:v>Outagamie</c:v>
                </c:pt>
                <c:pt idx="4">
                  <c:v>Sauk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5</c:v>
                </c:pt>
                <c:pt idx="2">
                  <c:v>22.6</c:v>
                </c:pt>
                <c:pt idx="3">
                  <c:v>4.7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E-4999-9003-974549D47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40842672"/>
        <c:axId val="540843328"/>
      </c:barChart>
      <c:catAx>
        <c:axId val="54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3328"/>
        <c:crosses val="autoZero"/>
        <c:auto val="1"/>
        <c:lblAlgn val="ctr"/>
        <c:lblOffset val="100"/>
        <c:noMultiLvlLbl val="0"/>
      </c:catAx>
      <c:valAx>
        <c:axId val="540843328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8426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3283-4B58-4FC2-BE71-D78AF8D6D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CEE34-0F0D-4733-B4E0-78C613D75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3AE8-47F5-49F0-8A68-0BA90977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DB68-4810-4CA1-9507-B64AC8CF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9679B-D500-45ED-80B1-6ABD6D18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4AF1-FCEA-468F-AD23-8ABBAB1B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15F23-9C56-4D64-8EA3-96893CED2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4C16E-71AE-49EC-8CC9-5727A2BB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0EFB2-6B16-400D-90D7-28860691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D8D50-51ED-41C2-8BD8-07A8E8A7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FFA9E-8615-47A9-BCB7-C6EFA218D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10A98-6574-4CBC-92D3-DDB006913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6EA86-67FC-479F-8455-69A51247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6FB99-E2C7-473E-8C10-FE4E9DF3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DC0F0-158A-449C-9E4D-7A1005ED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88C8-58AD-4661-B8CB-813ED23F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F971-2A1B-48AC-82CE-ED569B924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A382-180E-4E77-B074-B383CACD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8E1F7-CC04-4D8E-B7DA-4EA1EE5A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0A50-BD26-4D6D-8C5A-61A996B8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0F31-407F-4B32-8D61-358C9646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990FF-DD6B-4122-ACD3-7A6AC06A6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5A196-DB8F-4DD3-835A-E1BBDC41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A88BF-3260-4456-8761-FFCB9856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91E54-FE64-4330-85CB-95A7C169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E76C2-CB40-40DA-BC60-807DCB49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19F1-A4D5-436D-9FCA-78F4BB143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55498-60D9-4762-A616-839CF1F19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7D804-822C-4A48-B37F-6588281F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37617-5CC0-472E-ADC3-A1DB534C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145BA-08C3-4057-93E9-3FE58744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84E-14FF-49E6-9E38-96C31B6A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07806-2887-47DB-8516-C7496D216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82FA9-B1B0-4B79-BDFA-488A5C1C4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0A875-08DE-4044-9479-92AB116C4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4DA27-6B8E-4BB6-A6B8-8F9A8A53E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BACB7-3170-4FCC-8CC2-2FFB285A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BA758-7B56-45CE-B04E-7D7A1E33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C0AB8-A59F-441D-9B08-77E6B751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7887-E608-446B-A869-11F43E09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92A5D-4352-4FD2-A31D-E95AF1EC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60708-7613-4C49-BA75-DBBEFCC6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53B9E-5F72-4A0C-9C8B-72C12D3F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8B9DA-069C-4ABF-AFDF-C7FEFC9D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AE5FC-0DAB-40D7-865B-C1940D85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FACD9-AEC3-4695-B234-D69A982F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1E61-584D-4187-A749-E4A10787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9ABF-D36C-494D-A570-BD212D56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F879A-12A1-451E-8D11-E7E537AE2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988DC-C6AE-415C-BEFC-5B0A4BAE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50D05-2357-4F4D-B7B5-99EAF8AF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DF17E-662B-4166-807B-FE5B8599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21CE-F7D8-4CF9-A110-D2390B20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673BD-A940-4E3B-BF43-AC340DBEA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435A9-A567-4C98-89E1-68B4D2911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15226-9702-4007-A4A9-D0C4398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4133E-BC7E-4D7E-8C76-541110B4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CA242-0029-46AC-AAFB-A4224569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BF3BC-FBFA-4BB4-B419-3F6D31E6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282F9-67BA-415A-8091-732E76352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ABD03-D007-48A1-91EB-BB18C4565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1140-C969-483E-B74D-46B5A533918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C7D5-8712-486C-881C-9110D4D2A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3B661-83B5-446C-B1E0-47331377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01CF-E625-4EA3-B3AE-8D925AC8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2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30.emf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36D169-6510-43AA-8333-A6F77E621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72"/>
          <a:stretch/>
        </p:blipFill>
        <p:spPr>
          <a:xfrm>
            <a:off x="1339499" y="0"/>
            <a:ext cx="10852501" cy="685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8454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58538" y="2092065"/>
            <a:ext cx="10233461" cy="133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600" b="1" spc="-15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9499" y="3735484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Steven Deller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Todd Johnson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Karina Ward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512B2-C192-42C6-8925-3D3E39F14FA0}"/>
              </a:ext>
            </a:extLst>
          </p:cNvPr>
          <p:cNvSpPr txBox="1"/>
          <p:nvPr/>
        </p:nvSpPr>
        <p:spPr>
          <a:xfrm>
            <a:off x="2334186" y="2535277"/>
            <a:ext cx="8564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Wisconsin Housing CEA Program</a:t>
            </a:r>
          </a:p>
        </p:txBody>
      </p:sp>
    </p:spTree>
    <p:extLst>
      <p:ext uri="{BB962C8B-B14F-4D97-AF65-F5344CB8AC3E}">
        <p14:creationId xmlns:p14="http://schemas.microsoft.com/office/powerpoint/2010/main" val="4488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4"/>
    </mc:Choice>
    <mc:Fallback xmlns="">
      <p:transition spd="slow" advTm="214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00B91-CD89-4691-B5B5-6150AD357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13" y="1048212"/>
            <a:ext cx="5404770" cy="5283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0FE00-3803-4E6F-B4BD-96C8DCEFE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18281"/>
            <a:ext cx="5893379" cy="47434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5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707CB-1348-4B57-9123-C07A9BEB2CAF}"/>
              </a:ext>
            </a:extLst>
          </p:cNvPr>
          <p:cNvSpPr txBox="1"/>
          <p:nvPr/>
        </p:nvSpPr>
        <p:spPr>
          <a:xfrm>
            <a:off x="1297259" y="847492"/>
            <a:ext cx="99208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Is the community asking/talking about housing issues?  Is a Housing CEA appropriate?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Identify 10-12 members of the community willing to devote time to the project (program).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First session: data overview, what does the data on housing tell us?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Second session: review strategies for housing (Housing Preparedness Index)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Third session: facilitate group discussion to identify 4 (+/-) actionable items for community to work 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Provide follow-up support as the community moves forward.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0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ctor gratis: Casa, Techo, Azul, País, Condado - Imagen ...">
            <a:extLst>
              <a:ext uri="{FF2B5EF4-FFF2-40B4-BE49-F238E27FC236}">
                <a16:creationId xmlns:a16="http://schemas.microsoft.com/office/drawing/2014/main" id="{1456A824-3A7A-4781-B2BC-E6E9015E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425"/>
          <a:stretch/>
        </p:blipFill>
        <p:spPr>
          <a:xfrm>
            <a:off x="529036" y="1014521"/>
            <a:ext cx="1357896" cy="4304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405" y="4483865"/>
            <a:ext cx="479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Steven Deller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Center for Community and Economic Development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Department of Agricultural and Applied Economics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University of Wisconsin-Madison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00796" y="1444942"/>
            <a:ext cx="602542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Ozaukee County Housing Snapshot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Karina Ward</a:t>
            </a:r>
          </a:p>
          <a:p>
            <a:r>
              <a:rPr lang="en-US" b="1" dirty="0"/>
              <a:t>Community Development Educator</a:t>
            </a:r>
          </a:p>
          <a:p>
            <a:r>
              <a:rPr lang="en-US" b="1" dirty="0"/>
              <a:t>Ozaukee County Extension</a:t>
            </a:r>
          </a:p>
          <a:p>
            <a:r>
              <a:rPr lang="en-US" b="1" dirty="0"/>
              <a:t>University of Wisconsin-Madison</a:t>
            </a:r>
          </a:p>
          <a:p>
            <a:r>
              <a:rPr lang="en-US" b="1" dirty="0"/>
              <a:t>karina.ward@wisc.edu</a:t>
            </a:r>
          </a:p>
          <a:p>
            <a:endParaRPr lang="en-US" b="1" dirty="0"/>
          </a:p>
          <a:p>
            <a:r>
              <a:rPr lang="en-US" b="1" dirty="0"/>
              <a:t>Steven Deller</a:t>
            </a:r>
          </a:p>
          <a:p>
            <a:r>
              <a:rPr lang="en-US" b="1" dirty="0"/>
              <a:t>Department of Agricultural and Applied Economics</a:t>
            </a:r>
          </a:p>
          <a:p>
            <a:r>
              <a:rPr lang="en-US" b="1" dirty="0"/>
              <a:t>Center for Community and Economic Development</a:t>
            </a:r>
          </a:p>
          <a:p>
            <a:r>
              <a:rPr lang="en-US" b="1" dirty="0"/>
              <a:t>University of Wisconsin-Madison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656" y="162499"/>
            <a:ext cx="3579845" cy="2260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657" y="4647086"/>
            <a:ext cx="3579844" cy="2027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56" y="2509837"/>
            <a:ext cx="3579844" cy="19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3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ctor gratis: Casa, Techo, Azul, País, Condado - Imagen ...">
            <a:extLst>
              <a:ext uri="{FF2B5EF4-FFF2-40B4-BE49-F238E27FC236}">
                <a16:creationId xmlns:a16="http://schemas.microsoft.com/office/drawing/2014/main" id="{1456A824-3A7A-4781-B2BC-E6E9015E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425"/>
          <a:stretch/>
        </p:blipFill>
        <p:spPr>
          <a:xfrm>
            <a:off x="529036" y="1014521"/>
            <a:ext cx="1357896" cy="4304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405" y="4483865"/>
            <a:ext cx="479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Steven Deller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Center for Community and Economic Development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Department of Agricultural and Applied Economics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University of Wisconsin-Madison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333042" y="285783"/>
          <a:ext cx="9044848" cy="641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296243" y="1872601"/>
            <a:ext cx="3118445" cy="369332"/>
            <a:chOff x="4966190" y="1406772"/>
            <a:chExt cx="3118445" cy="36933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7036420" y="1728439"/>
              <a:ext cx="104821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966190" y="1406772"/>
              <a:ext cx="2594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Picture perfect “bubble”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154865" y="1470368"/>
            <a:ext cx="1810394" cy="1439472"/>
            <a:chOff x="10154865" y="1470368"/>
            <a:chExt cx="1810394" cy="1439472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10154865" y="1470368"/>
              <a:ext cx="752953" cy="5161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706043" y="1986510"/>
              <a:ext cx="1259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Heading for another bubble?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407226" y="221179"/>
          <a:ext cx="9968593" cy="604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80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407226" y="221179"/>
          <a:ext cx="9968593" cy="604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44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93009" y="852220"/>
          <a:ext cx="10112375" cy="504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50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288472" y="221179"/>
          <a:ext cx="9968593" cy="604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196935" y="1947553"/>
            <a:ext cx="5593278" cy="2422566"/>
          </a:xfrm>
          <a:prstGeom prst="rect">
            <a:avLst/>
          </a:prstGeom>
          <a:solidFill>
            <a:schemeClr val="bg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79846" y="4108862"/>
            <a:ext cx="3087585" cy="1292429"/>
          </a:xfrm>
          <a:prstGeom prst="rect">
            <a:avLst/>
          </a:prstGeom>
          <a:solidFill>
            <a:schemeClr val="bg2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ctor gratis: Casa, Techo, Azul, País, Condado - Imagen ...">
            <a:extLst>
              <a:ext uri="{FF2B5EF4-FFF2-40B4-BE49-F238E27FC236}">
                <a16:creationId xmlns:a16="http://schemas.microsoft.com/office/drawing/2014/main" id="{1456A824-3A7A-4781-B2BC-E6E9015E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425"/>
          <a:stretch/>
        </p:blipFill>
        <p:spPr>
          <a:xfrm>
            <a:off x="529036" y="1014521"/>
            <a:ext cx="1357896" cy="4304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405" y="4483865"/>
            <a:ext cx="479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Steven Deller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Center for Community and Economic Development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Department of Agricultural and Applied Economics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University of Wisconsin-Madison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333042" y="285783"/>
          <a:ext cx="9044848" cy="641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16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51263"/>
          <a:ext cx="10112375" cy="581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9B755-FFB3-448D-BD41-087D07EAEB2F}"/>
              </a:ext>
            </a:extLst>
          </p:cNvPr>
          <p:cNvSpPr txBox="1"/>
          <p:nvPr/>
        </p:nvSpPr>
        <p:spPr>
          <a:xfrm>
            <a:off x="1103969" y="666077"/>
            <a:ext cx="104263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/>
              <a:t>Situation</a:t>
            </a:r>
          </a:p>
          <a:p>
            <a:r>
              <a:rPr lang="en-US" sz="2800" dirty="0"/>
              <a:t>Many of our communities are facing complex housing issues that require sufficient diagnosis of local and regional conditions as well as capacity to address them. 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There are many different public agencies, private firms, non-profits, and public-private partnerships attempting to address housing issues using a variety of tools and processes.  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0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380009"/>
          <a:ext cx="10112375" cy="597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477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15636"/>
          <a:ext cx="10112375" cy="591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18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98765"/>
          <a:ext cx="10112375" cy="589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707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03761"/>
          <a:ext cx="10112375" cy="590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66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27511"/>
          <a:ext cx="10112375" cy="599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35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581891"/>
          <a:ext cx="10112375" cy="561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748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63138"/>
          <a:ext cx="10112375" cy="583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376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356261"/>
          <a:ext cx="10112375" cy="59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145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39387"/>
          <a:ext cx="10112375" cy="590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984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86888"/>
          <a:ext cx="10112375" cy="577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521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D9D1A-069F-4682-A847-DDBF1374DFD7}"/>
              </a:ext>
            </a:extLst>
          </p:cNvPr>
          <p:cNvSpPr txBox="1"/>
          <p:nvPr/>
        </p:nvSpPr>
        <p:spPr>
          <a:xfrm>
            <a:off x="936702" y="867007"/>
            <a:ext cx="8831766" cy="105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entury Gothic" panose="020B0502020202020204" pitchFamily="34" charset="0"/>
              </a:rPr>
              <a:t>What is UW-Extension’s Role?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A341E-BB8E-4F36-9288-601687A1EBB9}"/>
              </a:ext>
            </a:extLst>
          </p:cNvPr>
          <p:cNvSpPr txBox="1"/>
          <p:nvPr/>
        </p:nvSpPr>
        <p:spPr>
          <a:xfrm>
            <a:off x="1304693" y="1924476"/>
            <a:ext cx="106515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UW-Extension Housing Research Group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group of UW-Extension county-based educators and statewide specialists who: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Share research and investigate new ideas around housing;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Connect with public, private, and non-profit sectors to learn more about housing issues and opportunities; 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Develop and support housing curriculum used by local educators.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2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771525"/>
          <a:ext cx="10112375" cy="579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80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63138"/>
          <a:ext cx="10112375" cy="593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481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39387"/>
          <a:ext cx="10112375" cy="597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596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222" y="1005749"/>
            <a:ext cx="35660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020"/>
                </a:solidFill>
                <a:effectLst/>
              </a:rPr>
              <a:t>How much house can you afford?</a:t>
            </a:r>
          </a:p>
          <a:p>
            <a:endParaRPr lang="en-US" b="1" i="0" dirty="0">
              <a:solidFill>
                <a:srgbClr val="202020"/>
              </a:solidFill>
              <a:effectLst/>
            </a:endParaRPr>
          </a:p>
          <a:p>
            <a:r>
              <a:rPr lang="en-US" b="1" i="0" dirty="0">
                <a:solidFill>
                  <a:srgbClr val="202020"/>
                </a:solidFill>
                <a:effectLst/>
              </a:rPr>
              <a:t>Use the 28-36 rule</a:t>
            </a: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Most mortgage lenders use the 28-36 rule to determine what you can afford and how much money they’re willing to lend you. The 28-36 rule states that your maximum household expenses shouldn’t exceed 28 percent of your gross monthly income. 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dirty="0"/>
              <a:t>If you earn $5,000 a month, that means your monthly </a:t>
            </a:r>
            <a:r>
              <a:rPr lang="en-US" b="1" dirty="0"/>
              <a:t>house</a:t>
            </a:r>
            <a:r>
              <a:rPr lang="en-US" dirty="0"/>
              <a:t> payment </a:t>
            </a:r>
            <a:r>
              <a:rPr lang="en-US" b="1" dirty="0"/>
              <a:t>should</a:t>
            </a:r>
            <a:r>
              <a:rPr lang="en-US" dirty="0"/>
              <a:t> be no more than $1,250. 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082" y="397043"/>
            <a:ext cx="858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Housing Stress: Fiscal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53283" y="1227130"/>
            <a:ext cx="7340281" cy="5053354"/>
            <a:chOff x="4653283" y="1227130"/>
            <a:chExt cx="7340281" cy="50533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3283" y="1550568"/>
              <a:ext cx="7340281" cy="470585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00059" y="1227130"/>
              <a:ext cx="6793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Owner Occupied With Mortgage:  35%+ Income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1222" y="5098926"/>
              <a:ext cx="1295902" cy="118155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44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082" y="397043"/>
            <a:ext cx="858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Housing Stress: Fiscal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91128" y="1227130"/>
            <a:ext cx="7473024" cy="4969133"/>
            <a:chOff x="4491128" y="1227130"/>
            <a:chExt cx="7473024" cy="49691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1128" y="1391401"/>
              <a:ext cx="7473024" cy="48048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39654" y="1227130"/>
              <a:ext cx="42244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Renter Occupied:  35%+ Income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6456" y="4923171"/>
              <a:ext cx="1295902" cy="118155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78222" y="1005749"/>
            <a:ext cx="35660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020"/>
                </a:solidFill>
                <a:effectLst/>
              </a:rPr>
              <a:t>How much house can you afford?</a:t>
            </a:r>
          </a:p>
          <a:p>
            <a:endParaRPr lang="en-US" b="1" i="0" dirty="0">
              <a:solidFill>
                <a:srgbClr val="202020"/>
              </a:solidFill>
              <a:effectLst/>
            </a:endParaRPr>
          </a:p>
          <a:p>
            <a:r>
              <a:rPr lang="en-US" b="1" i="0" dirty="0">
                <a:solidFill>
                  <a:srgbClr val="202020"/>
                </a:solidFill>
                <a:effectLst/>
              </a:rPr>
              <a:t>Use the 28-36 rule</a:t>
            </a: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Most mortgage lenders use the 28-36 rule to determine what you can afford and how much money they’re willing to lend you. The 28-36 rule states that your maximum household expenses shouldn’t exceed 28 percent of your gross monthly income. 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dirty="0"/>
              <a:t>If you earn $5,000 a month, that means your monthly </a:t>
            </a:r>
            <a:r>
              <a:rPr lang="en-US" b="1" dirty="0"/>
              <a:t>house</a:t>
            </a:r>
            <a:r>
              <a:rPr lang="en-US" dirty="0"/>
              <a:t> payment </a:t>
            </a:r>
            <a:r>
              <a:rPr lang="en-US" b="1" dirty="0"/>
              <a:t>should</a:t>
            </a:r>
            <a:r>
              <a:rPr lang="en-US" dirty="0"/>
              <a:t> be no more than $1,250. 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6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082" y="397043"/>
            <a:ext cx="858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Housing Stress: Fiscal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49769" y="1255567"/>
            <a:ext cx="7501851" cy="5004019"/>
            <a:chOff x="4449769" y="1255567"/>
            <a:chExt cx="7501851" cy="50040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9769" y="1387139"/>
              <a:ext cx="7501851" cy="48724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08007" y="1255567"/>
              <a:ext cx="52254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Median House Value to Median Income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066" y="5041733"/>
              <a:ext cx="1562100" cy="100965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878222" y="1005749"/>
            <a:ext cx="35660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020"/>
                </a:solidFill>
                <a:effectLst/>
              </a:rPr>
              <a:t>How much house can you afford?</a:t>
            </a:r>
          </a:p>
          <a:p>
            <a:endParaRPr lang="en-US" b="1" i="0" dirty="0">
              <a:solidFill>
                <a:srgbClr val="202020"/>
              </a:solidFill>
              <a:effectLst/>
            </a:endParaRPr>
          </a:p>
          <a:p>
            <a:r>
              <a:rPr lang="en-US" b="1" i="0" dirty="0">
                <a:solidFill>
                  <a:srgbClr val="202020"/>
                </a:solidFill>
                <a:effectLst/>
              </a:rPr>
              <a:t>Use the 28-36 rule</a:t>
            </a: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Most mortgage lenders use the 28-36 rule to determine what you can afford and how much money they’re willing to lend you. The 28-36 rule states that your maximum household expenses shouldn’t exceed 28 percent of your gross monthly income. 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dirty="0"/>
              <a:t>If you earn $5,000 a month, that means your monthly </a:t>
            </a:r>
            <a:r>
              <a:rPr lang="en-US" b="1" dirty="0"/>
              <a:t>house</a:t>
            </a:r>
            <a:r>
              <a:rPr lang="en-US" dirty="0"/>
              <a:t> payment </a:t>
            </a:r>
            <a:r>
              <a:rPr lang="en-US" b="1" dirty="0"/>
              <a:t>should</a:t>
            </a:r>
            <a:r>
              <a:rPr lang="en-US" dirty="0"/>
              <a:t> be no more than $1,250. 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7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082" y="397043"/>
            <a:ext cx="858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Housing Stress: Fiscal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7" y="858708"/>
            <a:ext cx="3753629" cy="188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02776" y="1225717"/>
            <a:ext cx="7432299" cy="4826168"/>
            <a:chOff x="4502776" y="1225717"/>
            <a:chExt cx="7432299" cy="48261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2776" y="1225717"/>
              <a:ext cx="7432299" cy="48261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0956" y="4834188"/>
              <a:ext cx="1499686" cy="120487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37684" y="1225717"/>
              <a:ext cx="4475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Stress Index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7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51263"/>
          <a:ext cx="10112375" cy="592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0331533" y="3207823"/>
            <a:ext cx="320633" cy="332509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006930" y="3374078"/>
            <a:ext cx="8324603" cy="4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66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451262"/>
          <a:ext cx="10112375" cy="594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0331533" y="1981698"/>
            <a:ext cx="320633" cy="293914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006930" y="2136073"/>
            <a:ext cx="8324603" cy="4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36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356261"/>
          <a:ext cx="10112375" cy="598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68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D9D1A-069F-4682-A847-DDBF1374DFD7}"/>
              </a:ext>
            </a:extLst>
          </p:cNvPr>
          <p:cNvSpPr txBox="1"/>
          <p:nvPr/>
        </p:nvSpPr>
        <p:spPr>
          <a:xfrm>
            <a:off x="936702" y="867007"/>
            <a:ext cx="8831766" cy="105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Century Gothic" panose="020B0502020202020204" pitchFamily="34" charset="0"/>
              </a:rPr>
              <a:t>What is UW-Extension’s Role?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A341E-BB8E-4F36-9288-601687A1EBB9}"/>
              </a:ext>
            </a:extLst>
          </p:cNvPr>
          <p:cNvSpPr txBox="1"/>
          <p:nvPr/>
        </p:nvSpPr>
        <p:spPr>
          <a:xfrm>
            <a:off x="1304693" y="1924476"/>
            <a:ext cx="99506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One Response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 educational program that helps communities identify their own local housing issues and their capacity to address them.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Collect (Data): </a:t>
            </a:r>
            <a:r>
              <a:rPr lang="en-US" sz="2400" b="1" dirty="0"/>
              <a:t>Local Housing Snapshot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Organize (Assessment): </a:t>
            </a:r>
            <a:r>
              <a:rPr lang="en-US" sz="2400" b="1" dirty="0"/>
              <a:t>Housing CEA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Select (Action): “</a:t>
            </a:r>
            <a:r>
              <a:rPr lang="en-US" sz="2400" b="1" dirty="0"/>
              <a:t>Next Steps” Programming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84250" y="581891"/>
          <a:ext cx="10112375" cy="604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135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B6462-6A88-4CA7-90F9-E6057016B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403" y="666077"/>
            <a:ext cx="6715125" cy="595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5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C9C86-56B7-48A0-A30B-8DC9015DD045}"/>
              </a:ext>
            </a:extLst>
          </p:cNvPr>
          <p:cNvSpPr txBox="1"/>
          <p:nvPr/>
        </p:nvSpPr>
        <p:spPr>
          <a:xfrm>
            <a:off x="1048213" y="1067729"/>
            <a:ext cx="1071632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Sample Questions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F498CE-D578-4C2D-AA93-B8FC93237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1381"/>
              </p:ext>
            </p:extLst>
          </p:nvPr>
        </p:nvGraphicFramePr>
        <p:xfrm>
          <a:off x="1048214" y="2262322"/>
          <a:ext cx="10716322" cy="4136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860">
                  <a:extLst>
                    <a:ext uri="{9D8B030D-6E8A-4147-A177-3AD203B41FA5}">
                      <a16:colId xmlns:a16="http://schemas.microsoft.com/office/drawing/2014/main" val="395452939"/>
                    </a:ext>
                  </a:extLst>
                </a:gridCol>
                <a:gridCol w="646860">
                  <a:extLst>
                    <a:ext uri="{9D8B030D-6E8A-4147-A177-3AD203B41FA5}">
                      <a16:colId xmlns:a16="http://schemas.microsoft.com/office/drawing/2014/main" val="1727887456"/>
                    </a:ext>
                  </a:extLst>
                </a:gridCol>
                <a:gridCol w="646860">
                  <a:extLst>
                    <a:ext uri="{9D8B030D-6E8A-4147-A177-3AD203B41FA5}">
                      <a16:colId xmlns:a16="http://schemas.microsoft.com/office/drawing/2014/main" val="3037828030"/>
                    </a:ext>
                  </a:extLst>
                </a:gridCol>
                <a:gridCol w="8775742">
                  <a:extLst>
                    <a:ext uri="{9D8B030D-6E8A-4147-A177-3AD203B41FA5}">
                      <a16:colId xmlns:a16="http://schemas.microsoft.com/office/drawing/2014/main" val="1054675729"/>
                    </a:ext>
                  </a:extLst>
                </a:gridCol>
              </a:tblGrid>
              <a:tr h="580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 Sure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Existing Plans/Policies Related to Housing</a:t>
                      </a:r>
                      <a:endParaRPr lang="en-US" sz="2400" u="non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69236"/>
                  </a:ext>
                </a:extLst>
              </a:tr>
              <a:tr h="7125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We have a comprehensive plan in place that identifies our vision of our community.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08894"/>
                  </a:ext>
                </a:extLst>
              </a:tr>
              <a:tr h="290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885799"/>
                  </a:ext>
                </a:extLst>
              </a:tr>
              <a:tr h="595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Our comprehensive plan has identified land use patterns related to residential, commercial, industrial, agriculture and mixed uses.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99410"/>
                  </a:ext>
                </a:extLst>
              </a:tr>
              <a:tr h="290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69054"/>
                  </a:ext>
                </a:extLst>
              </a:tr>
              <a:tr h="595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As a community we have revisited and updated our comprehensive in the past five years as the conditions of our community change.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97018"/>
                  </a:ext>
                </a:extLst>
              </a:tr>
              <a:tr h="290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50072"/>
                  </a:ext>
                </a:extLst>
              </a:tr>
              <a:tr h="595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We have developed, implemented and enforced land use regulations that guide the location of future development and protect prized features of our community.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5298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684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C9C86-56B7-48A0-A30B-8DC9015DD045}"/>
              </a:ext>
            </a:extLst>
          </p:cNvPr>
          <p:cNvSpPr txBox="1"/>
          <p:nvPr/>
        </p:nvSpPr>
        <p:spPr>
          <a:xfrm>
            <a:off x="1048213" y="1067729"/>
            <a:ext cx="1071632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Sample 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B333CF-9463-41BB-8600-F6DB3D5F1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45" y="2242374"/>
            <a:ext cx="11411532" cy="4058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1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C9C86-56B7-48A0-A30B-8DC9015DD045}"/>
              </a:ext>
            </a:extLst>
          </p:cNvPr>
          <p:cNvSpPr txBox="1"/>
          <p:nvPr/>
        </p:nvSpPr>
        <p:spPr>
          <a:xfrm>
            <a:off x="1048213" y="1067729"/>
            <a:ext cx="1071632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Sample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696BB-1419-42A0-826E-3A79EE3BD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11" y="2442424"/>
            <a:ext cx="11099840" cy="394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1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C9C86-56B7-48A0-A30B-8DC9015DD045}"/>
              </a:ext>
            </a:extLst>
          </p:cNvPr>
          <p:cNvSpPr txBox="1"/>
          <p:nvPr/>
        </p:nvSpPr>
        <p:spPr>
          <a:xfrm>
            <a:off x="1048213" y="1067729"/>
            <a:ext cx="1071632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Sample 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897A4A-4AD9-467C-A803-A5447B059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79" y="2224075"/>
            <a:ext cx="11143787" cy="3961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8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C9C86-56B7-48A0-A30B-8DC9015DD045}"/>
              </a:ext>
            </a:extLst>
          </p:cNvPr>
          <p:cNvSpPr txBox="1"/>
          <p:nvPr/>
        </p:nvSpPr>
        <p:spPr>
          <a:xfrm>
            <a:off x="1048213" y="1067729"/>
            <a:ext cx="1071632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Sample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7BD06-C0CA-40C2-AD04-CB8D2F561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79" y="2413736"/>
            <a:ext cx="11143787" cy="3962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14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9B755-FFB3-448D-BD41-087D07EAEB2F}"/>
              </a:ext>
            </a:extLst>
          </p:cNvPr>
          <p:cNvSpPr txBox="1"/>
          <p:nvPr/>
        </p:nvSpPr>
        <p:spPr>
          <a:xfrm>
            <a:off x="1103969" y="666077"/>
            <a:ext cx="104263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/>
              <a:t>Take Action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Facilitate process to identify 3-5 actionable items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Revisit existing building codes and enforcement policies, gather additional information, etc.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Develop action/implementation plans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Match local capacity with identified needs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0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1A824-2B80-4743-9FFF-C8860E008B77}"/>
              </a:ext>
            </a:extLst>
          </p:cNvPr>
          <p:cNvSpPr txBox="1"/>
          <p:nvPr/>
        </p:nvSpPr>
        <p:spPr>
          <a:xfrm>
            <a:off x="1774902" y="1408902"/>
            <a:ext cx="8642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Follow-up, follow-up, follow-up!!!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3F6AA-243C-43F1-959D-5BED5D87660C}"/>
              </a:ext>
            </a:extLst>
          </p:cNvPr>
          <p:cNvSpPr txBox="1"/>
          <p:nvPr/>
        </p:nvSpPr>
        <p:spPr>
          <a:xfrm>
            <a:off x="1083526" y="1975384"/>
            <a:ext cx="105248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Next Steps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program that builds off the Housing Snapshot and the HCEA to identify opportunities to address local housing issues.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Customized to meet local needs.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Designed by local UW-Extension Educator with support from UW-Extension Specialists and Educators.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5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36D169-6510-43AA-8333-A6F77E621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72"/>
          <a:stretch/>
        </p:blipFill>
        <p:spPr>
          <a:xfrm>
            <a:off x="1339499" y="0"/>
            <a:ext cx="10852501" cy="685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58454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58538" y="2092065"/>
            <a:ext cx="10233461" cy="133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3600" b="1" spc="-15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9499" y="3735484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Steven Deller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Todd Johnson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Karina Ward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512B2-C192-42C6-8925-3D3E39F14FA0}"/>
              </a:ext>
            </a:extLst>
          </p:cNvPr>
          <p:cNvSpPr txBox="1"/>
          <p:nvPr/>
        </p:nvSpPr>
        <p:spPr>
          <a:xfrm>
            <a:off x="2334186" y="2535277"/>
            <a:ext cx="8564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Wisconsin Housing CEA Program</a:t>
            </a:r>
          </a:p>
        </p:txBody>
      </p:sp>
    </p:spTree>
    <p:extLst>
      <p:ext uri="{BB962C8B-B14F-4D97-AF65-F5344CB8AC3E}">
        <p14:creationId xmlns:p14="http://schemas.microsoft.com/office/powerpoint/2010/main" val="34007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4"/>
    </mc:Choice>
    <mc:Fallback xmlns="">
      <p:transition spd="slow" advTm="214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07A59-A876-4EB8-8899-8D19A19132BE}"/>
              </a:ext>
            </a:extLst>
          </p:cNvPr>
          <p:cNvSpPr txBox="1"/>
          <p:nvPr/>
        </p:nvSpPr>
        <p:spPr>
          <a:xfrm>
            <a:off x="1193181" y="1248937"/>
            <a:ext cx="106605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Wisconsin Housing CEA is modeled on the Extension Community Economic Analysis (CEA) program originally developed by Glen Pulver and Ron Shaffer in the 1980s.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program was aimed at helping communities identify specific economic objectives and strategies that the community wished to pursue.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CEA was conducted in several dozen communities throughout the 1980s and into the 1990s.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5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07A59-A876-4EB8-8899-8D19A19132BE}"/>
              </a:ext>
            </a:extLst>
          </p:cNvPr>
          <p:cNvSpPr txBox="1"/>
          <p:nvPr/>
        </p:nvSpPr>
        <p:spPr>
          <a:xfrm>
            <a:off x="1070517" y="867389"/>
            <a:ext cx="106605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original CEA was composed of three working sessions (90 minutes each):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 discussion of economic data to better understand the strengths, and weaknesses, of the local economy.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 discussion of economic development strategies to help communities better understand the range of approaches available to them.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Development of specific goals/outcomes and strategies to be pursued to achieve those goals/outcomes.</a:t>
            </a:r>
          </a:p>
          <a:p>
            <a:pPr lvl="1"/>
            <a:endParaRPr lang="en-US" sz="2800" dirty="0"/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2800" dirty="0"/>
              <a:t>The county educator provided continuous follow-up work with the community over the next 16 to 24 months.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0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07A59-A876-4EB8-8899-8D19A19132BE}"/>
              </a:ext>
            </a:extLst>
          </p:cNvPr>
          <p:cNvSpPr txBox="1"/>
          <p:nvPr/>
        </p:nvSpPr>
        <p:spPr>
          <a:xfrm>
            <a:off x="1070517" y="835050"/>
            <a:ext cx="1066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of the “classics” that came out of the original CEA...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096FC7-0850-4067-9700-8EEF10693B2E}"/>
              </a:ext>
            </a:extLst>
          </p:cNvPr>
          <p:cNvGrpSpPr/>
          <p:nvPr/>
        </p:nvGrpSpPr>
        <p:grpSpPr>
          <a:xfrm>
            <a:off x="1314244" y="1773044"/>
            <a:ext cx="2732049" cy="3620893"/>
            <a:chOff x="1314244" y="1773044"/>
            <a:chExt cx="2732049" cy="36208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8CF5E5-D5A3-467F-8621-F00C785F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661" y="2308302"/>
              <a:ext cx="2552029" cy="308563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A5AA42-077E-4281-9DD1-0C0EFF28F2B9}"/>
                </a:ext>
              </a:extLst>
            </p:cNvPr>
            <p:cNvSpPr txBox="1"/>
            <p:nvPr/>
          </p:nvSpPr>
          <p:spPr>
            <a:xfrm>
              <a:off x="1314244" y="1773044"/>
              <a:ext cx="27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Tools for data analysis.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3AAB26-0801-4465-AAED-BDC046410D63}"/>
              </a:ext>
            </a:extLst>
          </p:cNvPr>
          <p:cNvGrpSpPr/>
          <p:nvPr/>
        </p:nvGrpSpPr>
        <p:grpSpPr>
          <a:xfrm>
            <a:off x="8145709" y="1673692"/>
            <a:ext cx="2732049" cy="3508371"/>
            <a:chOff x="8145709" y="1673692"/>
            <a:chExt cx="2732049" cy="35083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9335E5-A305-4CAF-96EA-986FFCF1F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2920" y="2043024"/>
              <a:ext cx="2424836" cy="31390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256AF2-A454-4DD6-BCB1-6363E9F31CBC}"/>
                </a:ext>
              </a:extLst>
            </p:cNvPr>
            <p:cNvSpPr txBox="1"/>
            <p:nvPr/>
          </p:nvSpPr>
          <p:spPr>
            <a:xfrm>
              <a:off x="8145709" y="1673692"/>
              <a:ext cx="2732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Force Field Analysis.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AE54C7-B06D-436D-93C3-0F55738A5BCE}"/>
              </a:ext>
            </a:extLst>
          </p:cNvPr>
          <p:cNvGrpSpPr/>
          <p:nvPr/>
        </p:nvGrpSpPr>
        <p:grpSpPr>
          <a:xfrm>
            <a:off x="4360542" y="1673692"/>
            <a:ext cx="3641525" cy="3508371"/>
            <a:chOff x="4360542" y="1673692"/>
            <a:chExt cx="3641525" cy="3508371"/>
          </a:xfrm>
        </p:grpSpPr>
        <p:pic>
          <p:nvPicPr>
            <p:cNvPr id="1026" name="Picture 2" descr="Community Development Core Competencies for Extension Professionals in the  North Central Region. - ppt download">
              <a:extLst>
                <a:ext uri="{FF2B5EF4-FFF2-40B4-BE49-F238E27FC236}">
                  <a16:creationId xmlns:a16="http://schemas.microsoft.com/office/drawing/2014/main" id="{9D472944-6D1F-44A3-BE59-35BD1B5DB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542" y="2459933"/>
              <a:ext cx="3641525" cy="272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E8C72F-67F3-43CD-BF23-B3680FD616F3}"/>
                </a:ext>
              </a:extLst>
            </p:cNvPr>
            <p:cNvSpPr txBox="1"/>
            <p:nvPr/>
          </p:nvSpPr>
          <p:spPr>
            <a:xfrm>
              <a:off x="4773865" y="1673692"/>
              <a:ext cx="2732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Rethinking economic development strategies.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010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07FFB-EFC6-4664-8DD7-83F87719E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2" y="666077"/>
            <a:ext cx="3122823" cy="4039738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FB3D665-7999-47F5-BE24-549FFA167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84" y="1533487"/>
            <a:ext cx="4543392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FE73CA-0E13-4E4B-B02B-E1F80B789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8313" y="3070932"/>
            <a:ext cx="2712884" cy="3490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4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9" y="0"/>
            <a:ext cx="656084" cy="6858000"/>
            <a:chOff x="4929" y="0"/>
            <a:chExt cx="656084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" y="0"/>
              <a:ext cx="656084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61" y="5895178"/>
              <a:ext cx="625552" cy="9628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F5416-462C-4B57-A35B-900DB8B4C2DE}"/>
              </a:ext>
            </a:extLst>
          </p:cNvPr>
          <p:cNvSpPr txBox="1"/>
          <p:nvPr/>
        </p:nvSpPr>
        <p:spPr>
          <a:xfrm>
            <a:off x="1971443" y="296745"/>
            <a:ext cx="8249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The Wisconsin Housing CEA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E10CA-1703-48A1-AA20-A911F6EC7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647" y="759793"/>
            <a:ext cx="4276725" cy="589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4F3A69-37D3-4A83-9578-1C234CFA5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042" y="1247775"/>
            <a:ext cx="5524500" cy="4362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9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9"/>
    </mc:Choice>
    <mc:Fallback xmlns="">
      <p:transition spd="slow" advTm="5199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4.3|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1344</Words>
  <Application>Microsoft Office PowerPoint</Application>
  <PresentationFormat>Widescreen</PresentationFormat>
  <Paragraphs>222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Century Gothic</vt:lpstr>
      <vt:lpstr>Corbel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Deller</dc:creator>
  <cp:lastModifiedBy>Brandon Hofstedt</cp:lastModifiedBy>
  <cp:revision>11</cp:revision>
  <dcterms:created xsi:type="dcterms:W3CDTF">2020-10-29T22:08:03Z</dcterms:created>
  <dcterms:modified xsi:type="dcterms:W3CDTF">2022-01-19T14:43:11Z</dcterms:modified>
</cp:coreProperties>
</file>