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5" r:id="rId6"/>
    <p:sldId id="261" r:id="rId7"/>
    <p:sldId id="268" r:id="rId8"/>
    <p:sldId id="267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394F6-24CA-489F-AB73-B62C8D7DDFEC}" v="4" dt="2022-05-06T20:24:24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6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4423-128D-4651-B668-DE593E23C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9D230-2D48-4F7B-AC1A-B9EAE4BBC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56EAD-CBFE-4B27-8D13-20207D14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8F8EA-05B6-4F79-91DB-7C75BD19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F96B5-FDE5-4EED-8822-456ED045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0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8454-45B4-4EE1-AC9B-5ABF29DCA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423FC-EEDE-497E-9F2F-C13DC3136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DAF8D-45EF-4267-892D-9854AA6D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B89B3-7C29-4381-8803-F519765D5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48164-E03F-465C-9D1F-57875826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33F74-FF1D-402C-A339-57EA0E313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FBEB5-25DE-4EFB-9DB8-4C80EA76D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40664-40CE-49F5-A876-DD52C83F8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A9627-CB8F-4CB7-B786-005C9586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1CDF8-48A1-4294-8F00-F76F026F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0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0AF8-4DF9-4498-A28C-D79BA9C3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7D226-0CBF-404E-82EB-817C3745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32E20-5F65-499D-A512-7431F594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C85A8-F624-4182-A8E8-DBDD9BF6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1E883-FEDE-4C1B-97D5-1BBCDCF0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2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6FB8-7F9E-4CE3-9049-30ECB286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AD520-8BD2-4E82-B1FC-8A3661901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DBFD1-402E-4A78-B4D6-5509DD44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7A569-29A2-4140-87EE-8D92CDEF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D4511-A6AE-49D9-B668-98939CC4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B3CE-CF7C-40F8-8523-08503E86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4D13-DC40-4A99-9198-77A064BDF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71280-AD0F-4147-B6CF-1B5B5B74B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EF81D-F1DE-4AE8-86EC-E21E8F03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0B37A-7939-473D-B760-5E58B396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0FF47-1919-4DB6-B940-D9C5096D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2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97A0-3A95-4E4E-8172-30003228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C20D4-6492-4967-8F8B-98567160D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2002E-041E-426E-8A89-416942A01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92D7F-F12E-4BAB-8D4C-CD1C12DEF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47B1F-E415-49A9-B073-D9611996C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3C117-1A18-4E53-AA68-DF3B5C975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47A22-729F-4191-99F2-09F6B047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9E27D-3FA8-4606-B5CB-145238F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7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FAB04-14FD-4410-B862-D737A3CF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5B2BC-74CF-4C93-8287-B777DD16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AD1BE-84B8-4DD4-B499-B6E72D92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D5384-F7F0-437C-B5BB-3F274C57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2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E0841-227B-4B74-8246-F575C2C9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E635E-8C6B-48EC-B68F-999FB057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B4EF31-73CE-4590-AE4A-D6095897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388B-D493-40CE-A3FD-7C2286DC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F4B2C-4853-45AB-9397-96BB349A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28B46-2037-4B9E-B604-E60C70EDD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3562E-F0A9-4B1F-9D01-32A12CE8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17223-7693-442F-9E30-B218AF13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06F70-B84F-44EF-BE61-3E2159F3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0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6B69-1D9A-492C-A828-59C15F10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5F013-5694-495E-A231-8F6B981DA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EFA03-ECD7-4665-A055-39EF90F7A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06D55-AE1D-43DC-9B88-59F2C865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D42F8-5976-4C0A-82B6-47DDB51D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579FE-12B4-4826-A966-ADF1576F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666FBA-43D7-4412-A278-BA9D774E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9167E-D2A1-4244-8C9D-5A2C878B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B8806-B652-40C2-AC1D-3C75C845B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4287-701B-4185-B629-0AD48C07B4EA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00009-E0AC-43DA-B34D-ED26557B8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77625-4BC1-43BD-9BE4-91A535CD0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45584-5630-49A6-8172-A9EFE222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1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54C9-E7F8-40F0-981F-66EEA0368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799" y="1122363"/>
            <a:ext cx="10178473" cy="223967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D0313-224B-4F26-BF67-BD852C104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99" y="4839854"/>
            <a:ext cx="10178473" cy="1184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endParaRPr lang="en-US" dirty="0"/>
          </a:p>
          <a:p>
            <a:pPr algn="l"/>
            <a:r>
              <a:rPr lang="en-US" sz="3200" dirty="0"/>
              <a:t>Kirk McClure</a:t>
            </a:r>
          </a:p>
          <a:p>
            <a:pPr algn="l"/>
            <a:r>
              <a:rPr lang="en-US" sz="1400" dirty="0"/>
              <a:t>University of Kansas</a:t>
            </a:r>
          </a:p>
          <a:p>
            <a:pPr algn="l"/>
            <a:r>
              <a:rPr lang="en-US" sz="2000" dirty="0"/>
              <a:t>May 16, 2022</a:t>
            </a:r>
          </a:p>
        </p:txBody>
      </p:sp>
    </p:spTree>
    <p:extLst>
      <p:ext uri="{BB962C8B-B14F-4D97-AF65-F5344CB8AC3E}">
        <p14:creationId xmlns:p14="http://schemas.microsoft.com/office/powerpoint/2010/main" val="375471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Wisconsin Housing Market Conditions and Needs</a:t>
            </a:r>
            <a:br>
              <a:rPr lang="en-US" sz="2400" b="1" dirty="0"/>
            </a:br>
            <a:r>
              <a:rPr lang="en-US" sz="2400" b="1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352EFD-CFA8-AB1C-1CCD-8E93B6F5BA92}"/>
              </a:ext>
            </a:extLst>
          </p:cNvPr>
          <p:cNvSpPr txBox="1"/>
          <p:nvPr/>
        </p:nvSpPr>
        <p:spPr>
          <a:xfrm>
            <a:off x="1435395" y="2147777"/>
            <a:ext cx="58778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Conditions of Housing Markets</a:t>
            </a:r>
          </a:p>
          <a:p>
            <a:endParaRPr lang="en-US" dirty="0"/>
          </a:p>
          <a:p>
            <a:r>
              <a:rPr lang="en-US" dirty="0"/>
              <a:t>	Vacancy rates are low but the problem is transitory</a:t>
            </a:r>
          </a:p>
          <a:p>
            <a:endParaRPr lang="en-US" dirty="0"/>
          </a:p>
          <a:p>
            <a:r>
              <a:rPr lang="en-US" dirty="0"/>
              <a:t>	Production has exceeded needs</a:t>
            </a:r>
          </a:p>
          <a:p>
            <a:endParaRPr lang="en-US" dirty="0"/>
          </a:p>
          <a:p>
            <a:r>
              <a:rPr lang="en-US" b="1" dirty="0"/>
              <a:t>Needs with Housing Markets</a:t>
            </a:r>
          </a:p>
          <a:p>
            <a:endParaRPr lang="en-US" dirty="0"/>
          </a:p>
          <a:p>
            <a:r>
              <a:rPr lang="en-US" dirty="0"/>
              <a:t>	Enviable affordability in most markets</a:t>
            </a:r>
          </a:p>
          <a:p>
            <a:endParaRPr lang="en-US" dirty="0"/>
          </a:p>
          <a:p>
            <a:r>
              <a:rPr lang="en-US" dirty="0"/>
              <a:t>	Need is acute among poor renters</a:t>
            </a:r>
          </a:p>
          <a:p>
            <a:r>
              <a:rPr lang="en-US" dirty="0"/>
              <a:t>		Vouchers the best answer</a:t>
            </a:r>
          </a:p>
        </p:txBody>
      </p:sp>
    </p:spTree>
    <p:extLst>
      <p:ext uri="{BB962C8B-B14F-4D97-AF65-F5344CB8AC3E}">
        <p14:creationId xmlns:p14="http://schemas.microsoft.com/office/powerpoint/2010/main" val="254398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How do we assess the health of a housing market?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2A94B-AF81-4D2F-B3B8-695375947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582"/>
            <a:ext cx="10515600" cy="3094182"/>
          </a:xfrm>
        </p:spPr>
        <p:txBody>
          <a:bodyPr>
            <a:normAutofit/>
          </a:bodyPr>
          <a:lstStyle/>
          <a:p>
            <a:r>
              <a:rPr lang="en-US" sz="2400" b="1" dirty="0"/>
              <a:t>Market Conditions:</a:t>
            </a:r>
            <a:r>
              <a:rPr lang="en-US" sz="2400" dirty="0"/>
              <a:t>  Supply is adequate to meet the demands of the population</a:t>
            </a:r>
          </a:p>
          <a:p>
            <a:pPr lvl="1"/>
            <a:r>
              <a:rPr lang="en-US" dirty="0"/>
              <a:t>Vacancy rates maintain balance between supply and demand</a:t>
            </a:r>
          </a:p>
          <a:p>
            <a:pPr lvl="1"/>
            <a:r>
              <a:rPr lang="en-US" dirty="0"/>
              <a:t>Growth of supply matches growth of population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b="1" dirty="0"/>
              <a:t>Market Needs:  </a:t>
            </a:r>
            <a:r>
              <a:rPr lang="en-US" sz="2400" dirty="0"/>
              <a:t>Price profile matches income distribution of the population</a:t>
            </a:r>
          </a:p>
          <a:p>
            <a:pPr lvl="1"/>
            <a:r>
              <a:rPr lang="en-US" dirty="0"/>
              <a:t>Ample units in each price range to permit affordability</a:t>
            </a:r>
          </a:p>
        </p:txBody>
      </p:sp>
    </p:spTree>
    <p:extLst>
      <p:ext uri="{BB962C8B-B14F-4D97-AF65-F5344CB8AC3E}">
        <p14:creationId xmlns:p14="http://schemas.microsoft.com/office/powerpoint/2010/main" val="263902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Vacancy Rates in US Metropolitan Areas by Tenure 1967 to 2020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44CD6E-077D-4DFF-A1EB-ACD2174ED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8" y="1490421"/>
            <a:ext cx="10679546" cy="40981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</p:spTree>
    <p:extLst>
      <p:ext uri="{BB962C8B-B14F-4D97-AF65-F5344CB8AC3E}">
        <p14:creationId xmlns:p14="http://schemas.microsoft.com/office/powerpoint/2010/main" val="7977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Rental Vacancy Rates in Wisconsin Counties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2B251D-5A99-4C88-8007-79608268F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629" y="1567543"/>
            <a:ext cx="8004742" cy="418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1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Owner-Occupied Vacancy Rates in Wisconsin Counties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0EE426-A2D1-4A65-9D94-3CD1CA946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822" y="1493728"/>
            <a:ext cx="7980356" cy="436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4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Wisconsin Growth of Population and Housing    </a:t>
            </a:r>
            <a:br>
              <a:rPr lang="en-US" sz="2400" b="1" dirty="0"/>
            </a:br>
            <a:r>
              <a:rPr lang="en-US" sz="2400" b="1" dirty="0"/>
              <a:t>1990 to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97950D4-5B67-4426-9523-973AF7B06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1414021"/>
            <a:ext cx="7143750" cy="431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3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Wisconsin Matchup Homeowner Income and Home Value</a:t>
            </a:r>
            <a:br>
              <a:rPr lang="en-US" sz="2400" b="1" dirty="0"/>
            </a:br>
            <a:r>
              <a:rPr lang="en-US" sz="2400" b="1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07B0A5-4C78-4672-90C6-E0D1B3C2B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453" y="1480457"/>
            <a:ext cx="9669094" cy="43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0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Wisconsin Matchup Homeowner Income and Home Value</a:t>
            </a:r>
            <a:br>
              <a:rPr lang="en-US" sz="2400" b="1" dirty="0"/>
            </a:br>
            <a:r>
              <a:rPr lang="en-US" sz="2400" b="1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4A55CE-093D-4904-99C8-76D8C3F5A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499" y="1464191"/>
            <a:ext cx="9669094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0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1B2B-5E78-4269-B4DB-F40B5BD7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6"/>
            <a:ext cx="10679546" cy="9741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/>
              <a:t>Wisconsin Matchup Renter Income and Gross Rent</a:t>
            </a:r>
            <a:br>
              <a:rPr lang="en-US" sz="2400" b="1" dirty="0"/>
            </a:br>
            <a:r>
              <a:rPr lang="en-US" sz="2400" b="1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690263-AE53-4184-9C2C-AEDCE86FFB6D}"/>
              </a:ext>
            </a:extLst>
          </p:cNvPr>
          <p:cNvSpPr txBox="1"/>
          <p:nvPr/>
        </p:nvSpPr>
        <p:spPr>
          <a:xfrm>
            <a:off x="838199" y="5911273"/>
            <a:ext cx="10679545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___________________________________________________________________________________________</a:t>
            </a:r>
          </a:p>
          <a:p>
            <a:r>
              <a:rPr lang="en-US" sz="14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Housing Market Needs in Wisconsin: What Do They Look Like?                                  </a:t>
            </a:r>
            <a:r>
              <a:rPr lang="en-US" sz="140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UW – Madison Extension </a:t>
            </a:r>
            <a:r>
              <a:rPr lang="en-US" sz="1400" dirty="0">
                <a:solidFill>
                  <a:srgbClr val="0E101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 Housing Symposium</a:t>
            </a:r>
          </a:p>
          <a:p>
            <a:r>
              <a:rPr lang="en-US" sz="1400" dirty="0"/>
              <a:t>Kirk McClure, University of Kansas				 	 			       May 16,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EAAAD3-EC0C-47F7-80C2-74BCD874B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46" y="1454711"/>
            <a:ext cx="9644708" cy="44565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628E95-355E-4405-ABAE-B0FBFBA147E5}"/>
              </a:ext>
            </a:extLst>
          </p:cNvPr>
          <p:cNvSpPr txBox="1"/>
          <p:nvPr/>
        </p:nvSpPr>
        <p:spPr>
          <a:xfrm>
            <a:off x="2272937" y="3744685"/>
            <a:ext cx="1901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Every category below $500 </a:t>
            </a:r>
          </a:p>
          <a:p>
            <a:r>
              <a:rPr lang="en-US" sz="1200" dirty="0"/>
              <a:t>has a shortage.</a:t>
            </a:r>
          </a:p>
        </p:txBody>
      </p:sp>
    </p:spTree>
    <p:extLst>
      <p:ext uri="{BB962C8B-B14F-4D97-AF65-F5344CB8AC3E}">
        <p14:creationId xmlns:p14="http://schemas.microsoft.com/office/powerpoint/2010/main" val="198600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571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Lato</vt:lpstr>
      <vt:lpstr>Office Theme</vt:lpstr>
      <vt:lpstr>Housing Market Needs in Wisconsin: What Do They Look Like? </vt:lpstr>
      <vt:lpstr>How do we assess the health of a housing market?</vt:lpstr>
      <vt:lpstr>Vacancy Rates in US Metropolitan Areas by Tenure 1967 to 2020</vt:lpstr>
      <vt:lpstr>Rental Vacancy Rates in Wisconsin Counties 2020</vt:lpstr>
      <vt:lpstr>Owner-Occupied Vacancy Rates in Wisconsin Counties 2020</vt:lpstr>
      <vt:lpstr>Wisconsin Growth of Population and Housing     1990 to 2020</vt:lpstr>
      <vt:lpstr>Wisconsin Matchup Homeowner Income and Home Value 2020</vt:lpstr>
      <vt:lpstr>Wisconsin Matchup Homeowner Income and Home Value 2020</vt:lpstr>
      <vt:lpstr>Wisconsin Matchup Renter Income and Gross Rent 2020</vt:lpstr>
      <vt:lpstr>Wisconsin Housing Market Conditions and Needs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Market Needs in Wisconsin: What Do They Look Like?</dc:title>
  <dc:creator>McClure, Kirk</dc:creator>
  <cp:lastModifiedBy>Kirk McClure</cp:lastModifiedBy>
  <cp:revision>2</cp:revision>
  <dcterms:created xsi:type="dcterms:W3CDTF">2022-05-03T23:00:14Z</dcterms:created>
  <dcterms:modified xsi:type="dcterms:W3CDTF">2022-05-06T20:26:56Z</dcterms:modified>
</cp:coreProperties>
</file>