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7.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10.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11.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3"/>
  </p:notesMasterIdLst>
  <p:sldIdLst>
    <p:sldId id="257" r:id="rId2"/>
    <p:sldId id="258" r:id="rId3"/>
    <p:sldId id="305" r:id="rId4"/>
    <p:sldId id="304" r:id="rId5"/>
    <p:sldId id="295" r:id="rId6"/>
    <p:sldId id="297" r:id="rId7"/>
    <p:sldId id="298" r:id="rId8"/>
    <p:sldId id="306" r:id="rId9"/>
    <p:sldId id="300" r:id="rId10"/>
    <p:sldId id="301" r:id="rId11"/>
    <p:sldId id="303" r:id="rId12"/>
    <p:sldId id="307" r:id="rId13"/>
    <p:sldId id="259" r:id="rId14"/>
    <p:sldId id="286" r:id="rId15"/>
    <p:sldId id="280" r:id="rId16"/>
    <p:sldId id="312" r:id="rId17"/>
    <p:sldId id="276" r:id="rId18"/>
    <p:sldId id="313" r:id="rId19"/>
    <p:sldId id="315" r:id="rId20"/>
    <p:sldId id="261" r:id="rId21"/>
    <p:sldId id="262" r:id="rId22"/>
    <p:sldId id="263" r:id="rId23"/>
    <p:sldId id="260" r:id="rId24"/>
    <p:sldId id="264" r:id="rId25"/>
    <p:sldId id="275" r:id="rId26"/>
    <p:sldId id="265" r:id="rId27"/>
    <p:sldId id="266" r:id="rId28"/>
    <p:sldId id="267" r:id="rId29"/>
    <p:sldId id="268" r:id="rId30"/>
    <p:sldId id="269" r:id="rId31"/>
    <p:sldId id="308" r:id="rId32"/>
    <p:sldId id="309" r:id="rId33"/>
    <p:sldId id="310" r:id="rId34"/>
    <p:sldId id="311" r:id="rId35"/>
    <p:sldId id="270" r:id="rId36"/>
    <p:sldId id="278" r:id="rId37"/>
    <p:sldId id="284" r:id="rId38"/>
    <p:sldId id="283" r:id="rId39"/>
    <p:sldId id="281" r:id="rId40"/>
    <p:sldId id="279" r:id="rId41"/>
    <p:sldId id="282" r:id="rId42"/>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84275" autoAdjust="0"/>
  </p:normalViewPr>
  <p:slideViewPr>
    <p:cSldViewPr snapToGrid="0">
      <p:cViewPr varScale="1">
        <p:scale>
          <a:sx n="46" d="100"/>
          <a:sy n="46" d="100"/>
        </p:scale>
        <p:origin x="1372" y="3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7.xml"/><Relationship Id="rId1" Type="http://schemas.microsoft.com/office/2011/relationships/chartStyle" Target="style7.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Metro</c:v>
                </c:pt>
              </c:strCache>
            </c:strRef>
          </c:tx>
          <c:spPr>
            <a:solidFill>
              <a:schemeClr val="tx1"/>
            </a:solidFill>
            <a:ln>
              <a:noFill/>
            </a:ln>
            <a:effectLst/>
          </c:spPr>
          <c:invertIfNegative val="0"/>
          <c:cat>
            <c:strRef>
              <c:f>Sheet1!$A$2:$A$8</c:f>
              <c:strCache>
                <c:ptCount val="7"/>
                <c:pt idx="0">
                  <c:v>Percentage of adults reporting fair or poor health (age-adjusted)</c:v>
                </c:pt>
                <c:pt idx="2">
                  <c:v>Average number of physically unhealthy days reported in past 30 days (age-adjusted)</c:v>
                </c:pt>
                <c:pt idx="4">
                  <c:v>Average number of mentally unhealthy days reported in past 30 days (age-adjusted)</c:v>
                </c:pt>
                <c:pt idx="6">
                  <c:v>Percentage of live births with low birthweight (&lt; 2,500 grams)</c:v>
                </c:pt>
              </c:strCache>
            </c:strRef>
          </c:cat>
          <c:val>
            <c:numRef>
              <c:f>Sheet1!$B$2:$B$8</c:f>
              <c:numCache>
                <c:formatCode>General</c:formatCode>
                <c:ptCount val="7"/>
                <c:pt idx="0" formatCode="0.000">
                  <c:v>14.8819</c:v>
                </c:pt>
                <c:pt idx="2" formatCode="0.000">
                  <c:v>3.3417940000000002</c:v>
                </c:pt>
                <c:pt idx="4" formatCode="0.000">
                  <c:v>4.8098130000000001</c:v>
                </c:pt>
                <c:pt idx="6" formatCode="0.000">
                  <c:v>8.2016000000000009</c:v>
                </c:pt>
              </c:numCache>
            </c:numRef>
          </c:val>
          <c:extLst>
            <c:ext xmlns:c16="http://schemas.microsoft.com/office/drawing/2014/chart" uri="{C3380CC4-5D6E-409C-BE32-E72D297353CC}">
              <c16:uniqueId val="{00000000-1F57-413B-AF91-C149C81C69E5}"/>
            </c:ext>
          </c:extLst>
        </c:ser>
        <c:ser>
          <c:idx val="1"/>
          <c:order val="1"/>
          <c:tx>
            <c:strRef>
              <c:f>Sheet1!$C$1</c:f>
              <c:strCache>
                <c:ptCount val="1"/>
                <c:pt idx="0">
                  <c:v>NonMetro Adjacent</c:v>
                </c:pt>
              </c:strCache>
            </c:strRef>
          </c:tx>
          <c:spPr>
            <a:solidFill>
              <a:schemeClr val="accent2"/>
            </a:solidFill>
            <a:ln>
              <a:noFill/>
            </a:ln>
            <a:effectLst/>
          </c:spPr>
          <c:invertIfNegative val="0"/>
          <c:cat>
            <c:strRef>
              <c:f>Sheet1!$A$2:$A$8</c:f>
              <c:strCache>
                <c:ptCount val="7"/>
                <c:pt idx="0">
                  <c:v>Percentage of adults reporting fair or poor health (age-adjusted)</c:v>
                </c:pt>
                <c:pt idx="2">
                  <c:v>Average number of physically unhealthy days reported in past 30 days (age-adjusted)</c:v>
                </c:pt>
                <c:pt idx="4">
                  <c:v>Average number of mentally unhealthy days reported in past 30 days (age-adjusted)</c:v>
                </c:pt>
                <c:pt idx="6">
                  <c:v>Percentage of live births with low birthweight (&lt; 2,500 grams)</c:v>
                </c:pt>
              </c:strCache>
            </c:strRef>
          </c:cat>
          <c:val>
            <c:numRef>
              <c:f>Sheet1!$C$2:$C$8</c:f>
              <c:numCache>
                <c:formatCode>General</c:formatCode>
                <c:ptCount val="7"/>
                <c:pt idx="0" formatCode="0.000">
                  <c:v>17.240099999999998</c:v>
                </c:pt>
                <c:pt idx="2" formatCode="0.000">
                  <c:v>3.702658</c:v>
                </c:pt>
                <c:pt idx="4" formatCode="0.000">
                  <c:v>4.920623</c:v>
                </c:pt>
                <c:pt idx="6" formatCode="0.000">
                  <c:v>8.4091000000000005</c:v>
                </c:pt>
              </c:numCache>
            </c:numRef>
          </c:val>
          <c:extLst>
            <c:ext xmlns:c16="http://schemas.microsoft.com/office/drawing/2014/chart" uri="{C3380CC4-5D6E-409C-BE32-E72D297353CC}">
              <c16:uniqueId val="{00000001-1F57-413B-AF91-C149C81C69E5}"/>
            </c:ext>
          </c:extLst>
        </c:ser>
        <c:ser>
          <c:idx val="2"/>
          <c:order val="2"/>
          <c:tx>
            <c:strRef>
              <c:f>Sheet1!$D$1</c:f>
              <c:strCache>
                <c:ptCount val="1"/>
                <c:pt idx="0">
                  <c:v>NonMetro Remote</c:v>
                </c:pt>
              </c:strCache>
            </c:strRef>
          </c:tx>
          <c:spPr>
            <a:solidFill>
              <a:schemeClr val="accent2">
                <a:lumMod val="40000"/>
                <a:lumOff val="60000"/>
              </a:schemeClr>
            </a:solidFill>
            <a:ln>
              <a:noFill/>
            </a:ln>
            <a:effectLst/>
          </c:spPr>
          <c:invertIfNegative val="0"/>
          <c:cat>
            <c:strRef>
              <c:f>Sheet1!$A$2:$A$8</c:f>
              <c:strCache>
                <c:ptCount val="7"/>
                <c:pt idx="0">
                  <c:v>Percentage of adults reporting fair or poor health (age-adjusted)</c:v>
                </c:pt>
                <c:pt idx="2">
                  <c:v>Average number of physically unhealthy days reported in past 30 days (age-adjusted)</c:v>
                </c:pt>
                <c:pt idx="4">
                  <c:v>Average number of mentally unhealthy days reported in past 30 days (age-adjusted)</c:v>
                </c:pt>
                <c:pt idx="6">
                  <c:v>Percentage of live births with low birthweight (&lt; 2,500 grams)</c:v>
                </c:pt>
              </c:strCache>
            </c:strRef>
          </c:cat>
          <c:val>
            <c:numRef>
              <c:f>Sheet1!$D$2:$D$8</c:f>
              <c:numCache>
                <c:formatCode>General</c:formatCode>
                <c:ptCount val="7"/>
                <c:pt idx="0" formatCode="0.000">
                  <c:v>16.370799999999999</c:v>
                </c:pt>
                <c:pt idx="2" formatCode="0.000">
                  <c:v>3.5525190000000002</c:v>
                </c:pt>
                <c:pt idx="4" formatCode="0.000">
                  <c:v>4.6923009999999996</c:v>
                </c:pt>
                <c:pt idx="6" formatCode="0.000">
                  <c:v>8.0251000000000001</c:v>
                </c:pt>
              </c:numCache>
            </c:numRef>
          </c:val>
          <c:extLst>
            <c:ext xmlns:c16="http://schemas.microsoft.com/office/drawing/2014/chart" uri="{C3380CC4-5D6E-409C-BE32-E72D297353CC}">
              <c16:uniqueId val="{00000002-1F57-413B-AF91-C149C81C69E5}"/>
            </c:ext>
          </c:extLst>
        </c:ser>
        <c:dLbls>
          <c:showLegendKey val="0"/>
          <c:showVal val="0"/>
          <c:showCatName val="0"/>
          <c:showSerName val="0"/>
          <c:showPercent val="0"/>
          <c:showBubbleSize val="0"/>
        </c:dLbls>
        <c:gapWidth val="182"/>
        <c:axId val="414481568"/>
        <c:axId val="414481960"/>
      </c:barChart>
      <c:catAx>
        <c:axId val="41448156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crossAx val="414481960"/>
        <c:crosses val="autoZero"/>
        <c:auto val="1"/>
        <c:lblAlgn val="ctr"/>
        <c:lblOffset val="100"/>
        <c:noMultiLvlLbl val="0"/>
      </c:catAx>
      <c:valAx>
        <c:axId val="414481960"/>
        <c:scaling>
          <c:orientation val="minMax"/>
        </c:scaling>
        <c:delete val="0"/>
        <c:axPos val="b"/>
        <c:majorGridlines>
          <c:spPr>
            <a:ln w="9525" cap="flat" cmpd="sng" algn="ctr">
              <a:solidFill>
                <a:schemeClr val="tx1">
                  <a:lumMod val="15000"/>
                  <a:lumOff val="85000"/>
                </a:schemeClr>
              </a:solidFill>
              <a:round/>
            </a:ln>
            <a:effectLst/>
          </c:spPr>
        </c:majorGridlines>
        <c:numFmt formatCode="0.0" sourceLinked="0"/>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crossAx val="414481568"/>
        <c:crosses val="autoZero"/>
        <c:crossBetween val="between"/>
      </c:valAx>
      <c:spPr>
        <a:noFill/>
        <a:ln>
          <a:solidFill>
            <a:schemeClr val="tx1"/>
          </a:solidFill>
        </a:ln>
        <a:effectLst/>
      </c:spPr>
    </c:plotArea>
    <c:legend>
      <c:legendPos val="b"/>
      <c:overlay val="0"/>
      <c:spPr>
        <a:noFill/>
        <a:ln>
          <a:noFill/>
        </a:ln>
        <a:effectLst/>
      </c:spPr>
      <c:txPr>
        <a:bodyPr rot="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Metro</c:v>
                </c:pt>
              </c:strCache>
            </c:strRef>
          </c:tx>
          <c:spPr>
            <a:solidFill>
              <a:schemeClr val="tx1"/>
            </a:solidFill>
            <a:ln>
              <a:noFill/>
            </a:ln>
            <a:effectLst/>
          </c:spPr>
          <c:invertIfNegative val="0"/>
          <c:cat>
            <c:strRef>
              <c:f>Sheet1!$A$2:$A$10</c:f>
              <c:strCache>
                <c:ptCount val="9"/>
                <c:pt idx="0">
                  <c:v>Percent adults reporting currently smoking.</c:v>
                </c:pt>
                <c:pt idx="2">
                  <c:v>Percent of adults classified as obese.</c:v>
                </c:pt>
                <c:pt idx="4">
                  <c:v>Teen birth rate.</c:v>
                </c:pt>
                <c:pt idx="6">
                  <c:v>Percentage of adults reporting 14 or more days of poor mental health per month (age-adjusted)</c:v>
                </c:pt>
                <c:pt idx="8">
                  <c:v>Percentage of adults aged 20 and above with diagnosed diabetes (age-adjusted)</c:v>
                </c:pt>
              </c:strCache>
            </c:strRef>
          </c:cat>
          <c:val>
            <c:numRef>
              <c:f>Sheet1!$B$2:$B$10</c:f>
              <c:numCache>
                <c:formatCode>General</c:formatCode>
                <c:ptCount val="9"/>
                <c:pt idx="0" formatCode="0.000">
                  <c:v>18.358599999999999</c:v>
                </c:pt>
                <c:pt idx="2" formatCode="0.000">
                  <c:v>34.899299999999997</c:v>
                </c:pt>
                <c:pt idx="4" formatCode="0.000">
                  <c:v>21.438721000000001</c:v>
                </c:pt>
                <c:pt idx="6" formatCode="0.000">
                  <c:v>15.465499999999999</c:v>
                </c:pt>
                <c:pt idx="8" formatCode="0.000">
                  <c:v>10.0708</c:v>
                </c:pt>
              </c:numCache>
            </c:numRef>
          </c:val>
          <c:extLst>
            <c:ext xmlns:c16="http://schemas.microsoft.com/office/drawing/2014/chart" uri="{C3380CC4-5D6E-409C-BE32-E72D297353CC}">
              <c16:uniqueId val="{00000000-DB8E-4959-9996-DE0BDBA1DEEE}"/>
            </c:ext>
          </c:extLst>
        </c:ser>
        <c:ser>
          <c:idx val="1"/>
          <c:order val="1"/>
          <c:tx>
            <c:strRef>
              <c:f>Sheet1!$C$1</c:f>
              <c:strCache>
                <c:ptCount val="1"/>
                <c:pt idx="0">
                  <c:v>NonMetro Adjacent</c:v>
                </c:pt>
              </c:strCache>
            </c:strRef>
          </c:tx>
          <c:spPr>
            <a:solidFill>
              <a:schemeClr val="accent2"/>
            </a:solidFill>
            <a:ln>
              <a:noFill/>
            </a:ln>
            <a:effectLst/>
          </c:spPr>
          <c:invertIfNegative val="0"/>
          <c:cat>
            <c:strRef>
              <c:f>Sheet1!$A$2:$A$10</c:f>
              <c:strCache>
                <c:ptCount val="9"/>
                <c:pt idx="0">
                  <c:v>Percent adults reporting currently smoking.</c:v>
                </c:pt>
                <c:pt idx="2">
                  <c:v>Percent of adults classified as obese.</c:v>
                </c:pt>
                <c:pt idx="4">
                  <c:v>Teen birth rate.</c:v>
                </c:pt>
                <c:pt idx="6">
                  <c:v>Percentage of adults reporting 14 or more days of poor mental health per month (age-adjusted)</c:v>
                </c:pt>
                <c:pt idx="8">
                  <c:v>Percentage of adults aged 20 and above with diagnosed diabetes (age-adjusted)</c:v>
                </c:pt>
              </c:strCache>
            </c:strRef>
          </c:cat>
          <c:val>
            <c:numRef>
              <c:f>Sheet1!$C$2:$C$10</c:f>
              <c:numCache>
                <c:formatCode>General</c:formatCode>
                <c:ptCount val="9"/>
                <c:pt idx="0" formatCode="0.000">
                  <c:v>21.433700000000002</c:v>
                </c:pt>
                <c:pt idx="2" formatCode="0.000">
                  <c:v>37.439299999999996</c:v>
                </c:pt>
                <c:pt idx="4" formatCode="0.000">
                  <c:v>28.848814000000001</c:v>
                </c:pt>
                <c:pt idx="6" formatCode="0.000">
                  <c:v>16.2941</c:v>
                </c:pt>
                <c:pt idx="8" formatCode="0.000">
                  <c:v>10.94</c:v>
                </c:pt>
              </c:numCache>
            </c:numRef>
          </c:val>
          <c:extLst>
            <c:ext xmlns:c16="http://schemas.microsoft.com/office/drawing/2014/chart" uri="{C3380CC4-5D6E-409C-BE32-E72D297353CC}">
              <c16:uniqueId val="{00000001-DB8E-4959-9996-DE0BDBA1DEEE}"/>
            </c:ext>
          </c:extLst>
        </c:ser>
        <c:ser>
          <c:idx val="2"/>
          <c:order val="2"/>
          <c:tx>
            <c:strRef>
              <c:f>Sheet1!$D$1</c:f>
              <c:strCache>
                <c:ptCount val="1"/>
                <c:pt idx="0">
                  <c:v>NonMetro Remote</c:v>
                </c:pt>
              </c:strCache>
            </c:strRef>
          </c:tx>
          <c:spPr>
            <a:solidFill>
              <a:schemeClr val="accent2">
                <a:lumMod val="40000"/>
                <a:lumOff val="60000"/>
              </a:schemeClr>
            </a:solidFill>
            <a:ln>
              <a:noFill/>
            </a:ln>
            <a:effectLst/>
          </c:spPr>
          <c:invertIfNegative val="0"/>
          <c:cat>
            <c:strRef>
              <c:f>Sheet1!$A$2:$A$10</c:f>
              <c:strCache>
                <c:ptCount val="9"/>
                <c:pt idx="0">
                  <c:v>Percent adults reporting currently smoking.</c:v>
                </c:pt>
                <c:pt idx="2">
                  <c:v>Percent of adults classified as obese.</c:v>
                </c:pt>
                <c:pt idx="4">
                  <c:v>Teen birth rate.</c:v>
                </c:pt>
                <c:pt idx="6">
                  <c:v>Percentage of adults reporting 14 or more days of poor mental health per month (age-adjusted)</c:v>
                </c:pt>
                <c:pt idx="8">
                  <c:v>Percentage of adults aged 20 and above with diagnosed diabetes (age-adjusted)</c:v>
                </c:pt>
              </c:strCache>
            </c:strRef>
          </c:cat>
          <c:val>
            <c:numRef>
              <c:f>Sheet1!$D$2:$D$10</c:f>
              <c:numCache>
                <c:formatCode>General</c:formatCode>
                <c:ptCount val="9"/>
                <c:pt idx="0" formatCode="0.000">
                  <c:v>20.631699999999999</c:v>
                </c:pt>
                <c:pt idx="2" formatCode="0.000">
                  <c:v>36.605900000000005</c:v>
                </c:pt>
                <c:pt idx="4" formatCode="0.000">
                  <c:v>29.082878999999998</c:v>
                </c:pt>
                <c:pt idx="6" formatCode="0.000">
                  <c:v>15.5779</c:v>
                </c:pt>
                <c:pt idx="8" formatCode="0.000">
                  <c:v>10.4491</c:v>
                </c:pt>
              </c:numCache>
            </c:numRef>
          </c:val>
          <c:extLst>
            <c:ext xmlns:c16="http://schemas.microsoft.com/office/drawing/2014/chart" uri="{C3380CC4-5D6E-409C-BE32-E72D297353CC}">
              <c16:uniqueId val="{00000002-DB8E-4959-9996-DE0BDBA1DEEE}"/>
            </c:ext>
          </c:extLst>
        </c:ser>
        <c:dLbls>
          <c:showLegendKey val="0"/>
          <c:showVal val="0"/>
          <c:showCatName val="0"/>
          <c:showSerName val="0"/>
          <c:showPercent val="0"/>
          <c:showBubbleSize val="0"/>
        </c:dLbls>
        <c:gapWidth val="182"/>
        <c:axId val="414487056"/>
        <c:axId val="414489800"/>
      </c:barChart>
      <c:catAx>
        <c:axId val="41448705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crossAx val="414489800"/>
        <c:crosses val="autoZero"/>
        <c:auto val="1"/>
        <c:lblAlgn val="ctr"/>
        <c:lblOffset val="100"/>
        <c:noMultiLvlLbl val="0"/>
      </c:catAx>
      <c:valAx>
        <c:axId val="414489800"/>
        <c:scaling>
          <c:orientation val="minMax"/>
        </c:scaling>
        <c:delete val="0"/>
        <c:axPos val="b"/>
        <c:majorGridlines>
          <c:spPr>
            <a:ln w="9525" cap="flat" cmpd="sng" algn="ctr">
              <a:solidFill>
                <a:schemeClr val="tx1">
                  <a:lumMod val="15000"/>
                  <a:lumOff val="85000"/>
                </a:schemeClr>
              </a:solidFill>
              <a:round/>
            </a:ln>
            <a:effectLst/>
          </c:spPr>
        </c:majorGridlines>
        <c:numFmt formatCode="0.0" sourceLinked="0"/>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crossAx val="414487056"/>
        <c:crosses val="autoZero"/>
        <c:crossBetween val="between"/>
      </c:valAx>
      <c:spPr>
        <a:noFill/>
        <a:ln>
          <a:solidFill>
            <a:schemeClr val="tx1"/>
          </a:solidFill>
        </a:ln>
        <a:effectLst/>
      </c:spPr>
    </c:plotArea>
    <c:legend>
      <c:legendPos val="b"/>
      <c:overlay val="0"/>
      <c:spPr>
        <a:noFill/>
        <a:ln>
          <a:noFill/>
        </a:ln>
        <a:effectLst/>
      </c:spPr>
      <c:txPr>
        <a:bodyPr rot="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Metro</c:v>
                </c:pt>
              </c:strCache>
            </c:strRef>
          </c:tx>
          <c:spPr>
            <a:solidFill>
              <a:schemeClr val="tx1"/>
            </a:solidFill>
            <a:ln>
              <a:noFill/>
            </a:ln>
            <a:effectLst/>
          </c:spPr>
          <c:invertIfNegative val="0"/>
          <c:cat>
            <c:strRef>
              <c:f>Sheet1!$A$2:$A$5</c:f>
              <c:strCache>
                <c:ptCount val="4"/>
                <c:pt idx="0">
                  <c:v> Primary care physicians per 1K population</c:v>
                </c:pt>
                <c:pt idx="1">
                  <c:v>Dentists per 1K population</c:v>
                </c:pt>
                <c:pt idx="2">
                  <c:v>Mental health providers per 1K population</c:v>
                </c:pt>
                <c:pt idx="3">
                  <c:v>Pharmacists per 1K population</c:v>
                </c:pt>
              </c:strCache>
            </c:strRef>
          </c:cat>
          <c:val>
            <c:numRef>
              <c:f>Sheet1!$B$2:$B$5</c:f>
              <c:numCache>
                <c:formatCode>0.000</c:formatCode>
                <c:ptCount val="4"/>
                <c:pt idx="0">
                  <c:v>0.59393499999999999</c:v>
                </c:pt>
                <c:pt idx="1">
                  <c:v>0.54683300000000001</c:v>
                </c:pt>
                <c:pt idx="2">
                  <c:v>2.094811</c:v>
                </c:pt>
                <c:pt idx="3">
                  <c:v>0.76920500000000003</c:v>
                </c:pt>
              </c:numCache>
            </c:numRef>
          </c:val>
          <c:extLst>
            <c:ext xmlns:c16="http://schemas.microsoft.com/office/drawing/2014/chart" uri="{C3380CC4-5D6E-409C-BE32-E72D297353CC}">
              <c16:uniqueId val="{00000000-05AF-4BC4-9E09-973AF95CD1DE}"/>
            </c:ext>
          </c:extLst>
        </c:ser>
        <c:ser>
          <c:idx val="1"/>
          <c:order val="1"/>
          <c:tx>
            <c:strRef>
              <c:f>Sheet1!$C$1</c:f>
              <c:strCache>
                <c:ptCount val="1"/>
                <c:pt idx="0">
                  <c:v>NonMetro Adjacent</c:v>
                </c:pt>
              </c:strCache>
            </c:strRef>
          </c:tx>
          <c:spPr>
            <a:solidFill>
              <a:schemeClr val="accent2"/>
            </a:solidFill>
            <a:ln>
              <a:noFill/>
            </a:ln>
            <a:effectLst/>
          </c:spPr>
          <c:invertIfNegative val="0"/>
          <c:cat>
            <c:strRef>
              <c:f>Sheet1!$A$2:$A$5</c:f>
              <c:strCache>
                <c:ptCount val="4"/>
                <c:pt idx="0">
                  <c:v> Primary care physicians per 1K population</c:v>
                </c:pt>
                <c:pt idx="1">
                  <c:v>Dentists per 1K population</c:v>
                </c:pt>
                <c:pt idx="2">
                  <c:v>Mental health providers per 1K population</c:v>
                </c:pt>
                <c:pt idx="3">
                  <c:v>Pharmacists per 1K population</c:v>
                </c:pt>
              </c:strCache>
            </c:strRef>
          </c:cat>
          <c:val>
            <c:numRef>
              <c:f>Sheet1!$C$2:$C$5</c:f>
              <c:numCache>
                <c:formatCode>0.000</c:formatCode>
                <c:ptCount val="4"/>
                <c:pt idx="0">
                  <c:v>0.41811999999999999</c:v>
                </c:pt>
                <c:pt idx="1">
                  <c:v>0.38696399999999997</c:v>
                </c:pt>
                <c:pt idx="2">
                  <c:v>1.392631</c:v>
                </c:pt>
                <c:pt idx="3">
                  <c:v>0.62157799999999996</c:v>
                </c:pt>
              </c:numCache>
            </c:numRef>
          </c:val>
          <c:extLst>
            <c:ext xmlns:c16="http://schemas.microsoft.com/office/drawing/2014/chart" uri="{C3380CC4-5D6E-409C-BE32-E72D297353CC}">
              <c16:uniqueId val="{00000001-05AF-4BC4-9E09-973AF95CD1DE}"/>
            </c:ext>
          </c:extLst>
        </c:ser>
        <c:ser>
          <c:idx val="2"/>
          <c:order val="2"/>
          <c:tx>
            <c:strRef>
              <c:f>Sheet1!$D$1</c:f>
              <c:strCache>
                <c:ptCount val="1"/>
                <c:pt idx="0">
                  <c:v>NonMetro Remote</c:v>
                </c:pt>
              </c:strCache>
            </c:strRef>
          </c:tx>
          <c:spPr>
            <a:solidFill>
              <a:schemeClr val="accent2">
                <a:lumMod val="40000"/>
                <a:lumOff val="60000"/>
              </a:schemeClr>
            </a:solidFill>
            <a:ln>
              <a:noFill/>
            </a:ln>
            <a:effectLst/>
          </c:spPr>
          <c:invertIfNegative val="0"/>
          <c:cat>
            <c:strRef>
              <c:f>Sheet1!$A$2:$A$5</c:f>
              <c:strCache>
                <c:ptCount val="4"/>
                <c:pt idx="0">
                  <c:v> Primary care physicians per 1K population</c:v>
                </c:pt>
                <c:pt idx="1">
                  <c:v>Dentists per 1K population</c:v>
                </c:pt>
                <c:pt idx="2">
                  <c:v>Mental health providers per 1K population</c:v>
                </c:pt>
                <c:pt idx="3">
                  <c:v>Pharmacists per 1K population</c:v>
                </c:pt>
              </c:strCache>
            </c:strRef>
          </c:cat>
          <c:val>
            <c:numRef>
              <c:f>Sheet1!$D$2:$D$5</c:f>
              <c:numCache>
                <c:formatCode>0.000</c:formatCode>
                <c:ptCount val="4"/>
                <c:pt idx="0">
                  <c:v>0.48846600000000001</c:v>
                </c:pt>
                <c:pt idx="1">
                  <c:v>0.42807899999999999</c:v>
                </c:pt>
                <c:pt idx="2">
                  <c:v>1.555067</c:v>
                </c:pt>
                <c:pt idx="3">
                  <c:v>0.69390399999999997</c:v>
                </c:pt>
              </c:numCache>
            </c:numRef>
          </c:val>
          <c:extLst>
            <c:ext xmlns:c16="http://schemas.microsoft.com/office/drawing/2014/chart" uri="{C3380CC4-5D6E-409C-BE32-E72D297353CC}">
              <c16:uniqueId val="{00000002-05AF-4BC4-9E09-973AF95CD1DE}"/>
            </c:ext>
          </c:extLst>
        </c:ser>
        <c:dLbls>
          <c:showLegendKey val="0"/>
          <c:showVal val="0"/>
          <c:showCatName val="0"/>
          <c:showSerName val="0"/>
          <c:showPercent val="0"/>
          <c:showBubbleSize val="0"/>
        </c:dLbls>
        <c:gapWidth val="182"/>
        <c:axId val="400788272"/>
        <c:axId val="400789448"/>
      </c:barChart>
      <c:catAx>
        <c:axId val="40078827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crossAx val="400789448"/>
        <c:crosses val="autoZero"/>
        <c:auto val="1"/>
        <c:lblAlgn val="ctr"/>
        <c:lblOffset val="100"/>
        <c:noMultiLvlLbl val="0"/>
      </c:catAx>
      <c:valAx>
        <c:axId val="400789448"/>
        <c:scaling>
          <c:orientation val="minMax"/>
        </c:scaling>
        <c:delete val="0"/>
        <c:axPos val="b"/>
        <c:majorGridlines>
          <c:spPr>
            <a:ln w="9525" cap="flat" cmpd="sng" algn="ctr">
              <a:solidFill>
                <a:schemeClr val="tx1">
                  <a:lumMod val="15000"/>
                  <a:lumOff val="85000"/>
                </a:schemeClr>
              </a:solidFill>
              <a:round/>
            </a:ln>
            <a:effectLst/>
          </c:spPr>
        </c:majorGridlines>
        <c:numFmt formatCode="0.0" sourceLinked="0"/>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crossAx val="400788272"/>
        <c:crosses val="autoZero"/>
        <c:crossBetween val="between"/>
      </c:valAx>
      <c:spPr>
        <a:noFill/>
        <a:ln>
          <a:solidFill>
            <a:schemeClr val="tx1"/>
          </a:solidFill>
        </a:ln>
        <a:effectLst/>
      </c:spPr>
    </c:plotArea>
    <c:legend>
      <c:legendPos val="b"/>
      <c:overlay val="0"/>
      <c:spPr>
        <a:noFill/>
        <a:ln>
          <a:noFill/>
        </a:ln>
        <a:effectLst/>
      </c:spPr>
      <c:txPr>
        <a:bodyPr rot="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Metro</c:v>
                </c:pt>
              </c:strCache>
            </c:strRef>
          </c:tx>
          <c:spPr>
            <a:solidFill>
              <a:schemeClr val="tx1"/>
            </a:solidFill>
            <a:ln>
              <a:noFill/>
            </a:ln>
            <a:effectLst/>
          </c:spPr>
          <c:invertIfNegative val="0"/>
          <c:cat>
            <c:strRef>
              <c:f>Sheet1!$A$2:$A$6</c:f>
              <c:strCache>
                <c:ptCount val="5"/>
                <c:pt idx="0">
                  <c:v>Continuing care retirement communities and assisted living facilities for the elderly per 1K population</c:v>
                </c:pt>
                <c:pt idx="1">
                  <c:v>General medical and surgical hospitals per 1K population</c:v>
                </c:pt>
                <c:pt idx="2">
                  <c:v>Home health care services per 1K population</c:v>
                </c:pt>
                <c:pt idx="3">
                  <c:v>Nursing care facilities (skilled nursing facilities) per 1K population</c:v>
                </c:pt>
                <c:pt idx="4">
                  <c:v>Offices of dentists per 1K population</c:v>
                </c:pt>
              </c:strCache>
            </c:strRef>
          </c:cat>
          <c:val>
            <c:numRef>
              <c:f>Sheet1!$B$2:$B$6</c:f>
              <c:numCache>
                <c:formatCode>0.000</c:formatCode>
                <c:ptCount val="5"/>
                <c:pt idx="0">
                  <c:v>0.102774</c:v>
                </c:pt>
                <c:pt idx="1">
                  <c:v>1.0092E-2</c:v>
                </c:pt>
                <c:pt idx="2">
                  <c:v>0.13089899999999999</c:v>
                </c:pt>
                <c:pt idx="3">
                  <c:v>6.9227999999999998E-2</c:v>
                </c:pt>
                <c:pt idx="4">
                  <c:v>0.541682</c:v>
                </c:pt>
              </c:numCache>
            </c:numRef>
          </c:val>
          <c:extLst>
            <c:ext xmlns:c16="http://schemas.microsoft.com/office/drawing/2014/chart" uri="{C3380CC4-5D6E-409C-BE32-E72D297353CC}">
              <c16:uniqueId val="{00000000-D560-4DAB-A101-062D7E865A68}"/>
            </c:ext>
          </c:extLst>
        </c:ser>
        <c:ser>
          <c:idx val="1"/>
          <c:order val="1"/>
          <c:tx>
            <c:strRef>
              <c:f>Sheet1!$C$1</c:f>
              <c:strCache>
                <c:ptCount val="1"/>
                <c:pt idx="0">
                  <c:v>NonMetro Adjacent</c:v>
                </c:pt>
              </c:strCache>
            </c:strRef>
          </c:tx>
          <c:spPr>
            <a:solidFill>
              <a:schemeClr val="accent2"/>
            </a:solidFill>
            <a:ln>
              <a:noFill/>
            </a:ln>
            <a:effectLst/>
          </c:spPr>
          <c:invertIfNegative val="0"/>
          <c:cat>
            <c:strRef>
              <c:f>Sheet1!$A$2:$A$6</c:f>
              <c:strCache>
                <c:ptCount val="5"/>
                <c:pt idx="0">
                  <c:v>Continuing care retirement communities and assisted living facilities for the elderly per 1K population</c:v>
                </c:pt>
                <c:pt idx="1">
                  <c:v>General medical and surgical hospitals per 1K population</c:v>
                </c:pt>
                <c:pt idx="2">
                  <c:v>Home health care services per 1K population</c:v>
                </c:pt>
                <c:pt idx="3">
                  <c:v>Nursing care facilities (skilled nursing facilities) per 1K population</c:v>
                </c:pt>
                <c:pt idx="4">
                  <c:v>Offices of dentists per 1K population</c:v>
                </c:pt>
              </c:strCache>
            </c:strRef>
          </c:cat>
          <c:val>
            <c:numRef>
              <c:f>Sheet1!$C$2:$C$6</c:f>
              <c:numCache>
                <c:formatCode>0.000</c:formatCode>
                <c:ptCount val="5"/>
                <c:pt idx="0">
                  <c:v>6.1947000000000002E-2</c:v>
                </c:pt>
                <c:pt idx="1">
                  <c:v>7.1780000000000004E-3</c:v>
                </c:pt>
                <c:pt idx="2">
                  <c:v>7.3791999999999996E-2</c:v>
                </c:pt>
                <c:pt idx="3">
                  <c:v>6.7338999999999996E-2</c:v>
                </c:pt>
                <c:pt idx="4">
                  <c:v>0.289794</c:v>
                </c:pt>
              </c:numCache>
            </c:numRef>
          </c:val>
          <c:extLst>
            <c:ext xmlns:c16="http://schemas.microsoft.com/office/drawing/2014/chart" uri="{C3380CC4-5D6E-409C-BE32-E72D297353CC}">
              <c16:uniqueId val="{00000001-D560-4DAB-A101-062D7E865A68}"/>
            </c:ext>
          </c:extLst>
        </c:ser>
        <c:ser>
          <c:idx val="2"/>
          <c:order val="2"/>
          <c:tx>
            <c:strRef>
              <c:f>Sheet1!$D$1</c:f>
              <c:strCache>
                <c:ptCount val="1"/>
                <c:pt idx="0">
                  <c:v>NonMetro Remote</c:v>
                </c:pt>
              </c:strCache>
            </c:strRef>
          </c:tx>
          <c:spPr>
            <a:solidFill>
              <a:schemeClr val="accent2">
                <a:lumMod val="40000"/>
                <a:lumOff val="60000"/>
              </a:schemeClr>
            </a:solidFill>
            <a:ln>
              <a:noFill/>
            </a:ln>
            <a:effectLst/>
          </c:spPr>
          <c:invertIfNegative val="0"/>
          <c:cat>
            <c:strRef>
              <c:f>Sheet1!$A$2:$A$6</c:f>
              <c:strCache>
                <c:ptCount val="5"/>
                <c:pt idx="0">
                  <c:v>Continuing care retirement communities and assisted living facilities for the elderly per 1K population</c:v>
                </c:pt>
                <c:pt idx="1">
                  <c:v>General medical and surgical hospitals per 1K population</c:v>
                </c:pt>
                <c:pt idx="2">
                  <c:v>Home health care services per 1K population</c:v>
                </c:pt>
                <c:pt idx="3">
                  <c:v>Nursing care facilities (skilled nursing facilities) per 1K population</c:v>
                </c:pt>
                <c:pt idx="4">
                  <c:v>Offices of dentists per 1K population</c:v>
                </c:pt>
              </c:strCache>
            </c:strRef>
          </c:cat>
          <c:val>
            <c:numRef>
              <c:f>Sheet1!$D$2:$D$6</c:f>
              <c:numCache>
                <c:formatCode>0.000</c:formatCode>
                <c:ptCount val="5"/>
                <c:pt idx="0">
                  <c:v>4.7565999999999997E-2</c:v>
                </c:pt>
                <c:pt idx="1">
                  <c:v>3.6229999999999999E-3</c:v>
                </c:pt>
                <c:pt idx="2">
                  <c:v>7.1337999999999999E-2</c:v>
                </c:pt>
                <c:pt idx="3">
                  <c:v>4.1944000000000002E-2</c:v>
                </c:pt>
                <c:pt idx="4">
                  <c:v>0.238812</c:v>
                </c:pt>
              </c:numCache>
            </c:numRef>
          </c:val>
          <c:extLst>
            <c:ext xmlns:c16="http://schemas.microsoft.com/office/drawing/2014/chart" uri="{C3380CC4-5D6E-409C-BE32-E72D297353CC}">
              <c16:uniqueId val="{00000002-D560-4DAB-A101-062D7E865A68}"/>
            </c:ext>
          </c:extLst>
        </c:ser>
        <c:dLbls>
          <c:showLegendKey val="0"/>
          <c:showVal val="0"/>
          <c:showCatName val="0"/>
          <c:showSerName val="0"/>
          <c:showPercent val="0"/>
          <c:showBubbleSize val="0"/>
        </c:dLbls>
        <c:gapWidth val="182"/>
        <c:axId val="400789840"/>
        <c:axId val="400798464"/>
      </c:barChart>
      <c:catAx>
        <c:axId val="40078984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crossAx val="400798464"/>
        <c:crosses val="autoZero"/>
        <c:auto val="1"/>
        <c:lblAlgn val="ctr"/>
        <c:lblOffset val="100"/>
        <c:noMultiLvlLbl val="0"/>
      </c:catAx>
      <c:valAx>
        <c:axId val="400798464"/>
        <c:scaling>
          <c:orientation val="minMax"/>
        </c:scaling>
        <c:delete val="0"/>
        <c:axPos val="b"/>
        <c:majorGridlines>
          <c:spPr>
            <a:ln w="9525" cap="flat" cmpd="sng" algn="ctr">
              <a:solidFill>
                <a:schemeClr val="tx1">
                  <a:lumMod val="15000"/>
                  <a:lumOff val="85000"/>
                </a:schemeClr>
              </a:solidFill>
              <a:round/>
            </a:ln>
            <a:effectLst/>
          </c:spPr>
        </c:majorGridlines>
        <c:numFmt formatCode="0.0" sourceLinked="0"/>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crossAx val="400789840"/>
        <c:crosses val="autoZero"/>
        <c:crossBetween val="between"/>
      </c:valAx>
      <c:spPr>
        <a:noFill/>
        <a:ln>
          <a:solidFill>
            <a:schemeClr val="tx1"/>
          </a:solidFill>
        </a:ln>
        <a:effectLst/>
      </c:spPr>
    </c:plotArea>
    <c:legend>
      <c:legendPos val="b"/>
      <c:overlay val="0"/>
      <c:spPr>
        <a:noFill/>
        <a:ln>
          <a:noFill/>
        </a:ln>
        <a:effectLst/>
      </c:spPr>
      <c:txPr>
        <a:bodyPr rot="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Metro</c:v>
                </c:pt>
              </c:strCache>
            </c:strRef>
          </c:tx>
          <c:spPr>
            <a:solidFill>
              <a:schemeClr val="tx1"/>
            </a:solidFill>
            <a:ln>
              <a:noFill/>
            </a:ln>
            <a:effectLst/>
          </c:spPr>
          <c:invertIfNegative val="0"/>
          <c:cat>
            <c:strRef>
              <c:f>Sheet1!$A$2:$A$6</c:f>
              <c:strCache>
                <c:ptCount val="5"/>
                <c:pt idx="0">
                  <c:v>Offices of physicians per 1K population</c:v>
                </c:pt>
                <c:pt idx="1">
                  <c:v>Other ambulatory health care services per 1K population</c:v>
                </c:pt>
                <c:pt idx="2">
                  <c:v>Other residential care facilities per 1K population</c:v>
                </c:pt>
                <c:pt idx="3">
                  <c:v>Outpatient care centers per 1K population</c:v>
                </c:pt>
                <c:pt idx="4">
                  <c:v>Residential intellectual, developmental disability, mental health, substance abuse facilities per 1K population</c:v>
                </c:pt>
              </c:strCache>
            </c:strRef>
          </c:cat>
          <c:val>
            <c:numRef>
              <c:f>Sheet1!$B$2:$B$6</c:f>
              <c:numCache>
                <c:formatCode>0.000</c:formatCode>
                <c:ptCount val="5"/>
                <c:pt idx="0">
                  <c:v>0.843306</c:v>
                </c:pt>
                <c:pt idx="1">
                  <c:v>5.1560000000000002E-2</c:v>
                </c:pt>
                <c:pt idx="2">
                  <c:v>2.0205999999999998E-2</c:v>
                </c:pt>
                <c:pt idx="3">
                  <c:v>0.237318</c:v>
                </c:pt>
                <c:pt idx="4">
                  <c:v>0.22823099999999999</c:v>
                </c:pt>
              </c:numCache>
            </c:numRef>
          </c:val>
          <c:extLst>
            <c:ext xmlns:c16="http://schemas.microsoft.com/office/drawing/2014/chart" uri="{C3380CC4-5D6E-409C-BE32-E72D297353CC}">
              <c16:uniqueId val="{00000000-264C-4C4D-B63B-0596F8A703E2}"/>
            </c:ext>
          </c:extLst>
        </c:ser>
        <c:ser>
          <c:idx val="1"/>
          <c:order val="1"/>
          <c:tx>
            <c:strRef>
              <c:f>Sheet1!$C$1</c:f>
              <c:strCache>
                <c:ptCount val="1"/>
                <c:pt idx="0">
                  <c:v>NonMetro Adjacent</c:v>
                </c:pt>
              </c:strCache>
            </c:strRef>
          </c:tx>
          <c:spPr>
            <a:solidFill>
              <a:schemeClr val="accent2"/>
            </a:solidFill>
            <a:ln>
              <a:noFill/>
            </a:ln>
            <a:effectLst/>
          </c:spPr>
          <c:invertIfNegative val="0"/>
          <c:cat>
            <c:strRef>
              <c:f>Sheet1!$A$2:$A$6</c:f>
              <c:strCache>
                <c:ptCount val="5"/>
                <c:pt idx="0">
                  <c:v>Offices of physicians per 1K population</c:v>
                </c:pt>
                <c:pt idx="1">
                  <c:v>Other ambulatory health care services per 1K population</c:v>
                </c:pt>
                <c:pt idx="2">
                  <c:v>Other residential care facilities per 1K population</c:v>
                </c:pt>
                <c:pt idx="3">
                  <c:v>Outpatient care centers per 1K population</c:v>
                </c:pt>
                <c:pt idx="4">
                  <c:v>Residential intellectual, developmental disability, mental health, substance abuse facilities per 1K population</c:v>
                </c:pt>
              </c:strCache>
            </c:strRef>
          </c:cat>
          <c:val>
            <c:numRef>
              <c:f>Sheet1!$C$2:$C$6</c:f>
              <c:numCache>
                <c:formatCode>0.000</c:formatCode>
                <c:ptCount val="5"/>
                <c:pt idx="0">
                  <c:v>0.58122099999999999</c:v>
                </c:pt>
                <c:pt idx="1">
                  <c:v>2.9266E-2</c:v>
                </c:pt>
                <c:pt idx="2">
                  <c:v>1.2539E-2</c:v>
                </c:pt>
                <c:pt idx="3">
                  <c:v>0.17013300000000001</c:v>
                </c:pt>
                <c:pt idx="4">
                  <c:v>0.226301</c:v>
                </c:pt>
              </c:numCache>
            </c:numRef>
          </c:val>
          <c:extLst>
            <c:ext xmlns:c16="http://schemas.microsoft.com/office/drawing/2014/chart" uri="{C3380CC4-5D6E-409C-BE32-E72D297353CC}">
              <c16:uniqueId val="{00000001-264C-4C4D-B63B-0596F8A703E2}"/>
            </c:ext>
          </c:extLst>
        </c:ser>
        <c:ser>
          <c:idx val="2"/>
          <c:order val="2"/>
          <c:tx>
            <c:strRef>
              <c:f>Sheet1!$D$1</c:f>
              <c:strCache>
                <c:ptCount val="1"/>
                <c:pt idx="0">
                  <c:v>NonMetro Remote</c:v>
                </c:pt>
              </c:strCache>
            </c:strRef>
          </c:tx>
          <c:spPr>
            <a:solidFill>
              <a:schemeClr val="accent2">
                <a:lumMod val="40000"/>
                <a:lumOff val="60000"/>
              </a:schemeClr>
            </a:solidFill>
            <a:ln>
              <a:noFill/>
            </a:ln>
            <a:effectLst/>
          </c:spPr>
          <c:invertIfNegative val="0"/>
          <c:cat>
            <c:strRef>
              <c:f>Sheet1!$A$2:$A$6</c:f>
              <c:strCache>
                <c:ptCount val="5"/>
                <c:pt idx="0">
                  <c:v>Offices of physicians per 1K population</c:v>
                </c:pt>
                <c:pt idx="1">
                  <c:v>Other ambulatory health care services per 1K population</c:v>
                </c:pt>
                <c:pt idx="2">
                  <c:v>Other residential care facilities per 1K population</c:v>
                </c:pt>
                <c:pt idx="3">
                  <c:v>Outpatient care centers per 1K population</c:v>
                </c:pt>
                <c:pt idx="4">
                  <c:v>Residential intellectual, developmental disability, mental health, substance abuse facilities per 1K population</c:v>
                </c:pt>
              </c:strCache>
            </c:strRef>
          </c:cat>
          <c:val>
            <c:numRef>
              <c:f>Sheet1!$D$2:$D$6</c:f>
              <c:numCache>
                <c:formatCode>0.000</c:formatCode>
                <c:ptCount val="5"/>
                <c:pt idx="0">
                  <c:v>0.642378</c:v>
                </c:pt>
                <c:pt idx="1">
                  <c:v>3.4382000000000003E-2</c:v>
                </c:pt>
                <c:pt idx="2">
                  <c:v>1.4589E-2</c:v>
                </c:pt>
                <c:pt idx="3">
                  <c:v>0.14544899999999999</c:v>
                </c:pt>
                <c:pt idx="4">
                  <c:v>0.16367399999999999</c:v>
                </c:pt>
              </c:numCache>
            </c:numRef>
          </c:val>
          <c:extLst>
            <c:ext xmlns:c16="http://schemas.microsoft.com/office/drawing/2014/chart" uri="{C3380CC4-5D6E-409C-BE32-E72D297353CC}">
              <c16:uniqueId val="{00000002-264C-4C4D-B63B-0596F8A703E2}"/>
            </c:ext>
          </c:extLst>
        </c:ser>
        <c:dLbls>
          <c:showLegendKey val="0"/>
          <c:showVal val="0"/>
          <c:showCatName val="0"/>
          <c:showSerName val="0"/>
          <c:showPercent val="0"/>
          <c:showBubbleSize val="0"/>
        </c:dLbls>
        <c:gapWidth val="182"/>
        <c:axId val="314408648"/>
        <c:axId val="314409040"/>
      </c:barChart>
      <c:catAx>
        <c:axId val="31440864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crossAx val="314409040"/>
        <c:crosses val="autoZero"/>
        <c:auto val="1"/>
        <c:lblAlgn val="ctr"/>
        <c:lblOffset val="100"/>
        <c:noMultiLvlLbl val="0"/>
      </c:catAx>
      <c:valAx>
        <c:axId val="314409040"/>
        <c:scaling>
          <c:orientation val="minMax"/>
        </c:scaling>
        <c:delete val="0"/>
        <c:axPos val="b"/>
        <c:majorGridlines>
          <c:spPr>
            <a:ln w="9525" cap="flat" cmpd="sng" algn="ctr">
              <a:solidFill>
                <a:schemeClr val="tx1">
                  <a:lumMod val="15000"/>
                  <a:lumOff val="85000"/>
                </a:schemeClr>
              </a:solidFill>
              <a:round/>
            </a:ln>
            <a:effectLst/>
          </c:spPr>
        </c:majorGridlines>
        <c:numFmt formatCode="0.0" sourceLinked="0"/>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crossAx val="314408648"/>
        <c:crosses val="autoZero"/>
        <c:crossBetween val="between"/>
      </c:valAx>
      <c:spPr>
        <a:noFill/>
        <a:ln>
          <a:solidFill>
            <a:schemeClr val="tx1"/>
          </a:solidFill>
        </a:ln>
        <a:effectLst/>
      </c:spPr>
    </c:plotArea>
    <c:legend>
      <c:legendPos val="b"/>
      <c:overlay val="0"/>
      <c:spPr>
        <a:noFill/>
        <a:ln>
          <a:noFill/>
        </a:ln>
        <a:effectLst/>
      </c:spPr>
      <c:txPr>
        <a:bodyPr rot="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dirty="0"/>
              <a:t>Figure 4: Average</a:t>
            </a:r>
            <a:r>
              <a:rPr lang="en-US" baseline="0" dirty="0"/>
              <a:t> Number of Pharmacies Across U.S. Counties</a:t>
            </a:r>
          </a:p>
          <a:p>
            <a:pPr>
              <a:defRPr/>
            </a:pPr>
            <a:r>
              <a:rPr lang="en-US" baseline="0" dirty="0"/>
              <a:t>(Annual 2011 to 2020)</a:t>
            </a:r>
            <a:endParaRPr lang="en-US" dirty="0"/>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bar"/>
        <c:grouping val="clustered"/>
        <c:varyColors val="0"/>
        <c:ser>
          <c:idx val="0"/>
          <c:order val="0"/>
          <c:tx>
            <c:strRef>
              <c:f>Sheet1!$B$1</c:f>
              <c:strCache>
                <c:ptCount val="1"/>
                <c:pt idx="0">
                  <c:v>Independent</c:v>
                </c:pt>
              </c:strCache>
            </c:strRef>
          </c:tx>
          <c:spPr>
            <a:solidFill>
              <a:schemeClr val="bg1">
                <a:lumMod val="50000"/>
              </a:schemeClr>
            </a:solidFill>
            <a:ln>
              <a:noFill/>
            </a:ln>
            <a:effectLst/>
          </c:spPr>
          <c:invertIfNegative val="0"/>
          <c:cat>
            <c:strRef>
              <c:f>Sheet1!$A$2:$A$10</c:f>
              <c:strCache>
                <c:ptCount val="9"/>
                <c:pt idx="0">
                  <c:v>Counties in metro areas of 1 million population or more</c:v>
                </c:pt>
                <c:pt idx="1">
                  <c:v>Counties in metro areas of 250,000 to 1 million population</c:v>
                </c:pt>
                <c:pt idx="2">
                  <c:v>Counties in metro areas of fewer than 250,000 population</c:v>
                </c:pt>
                <c:pt idx="3">
                  <c:v>Urban population of 20,000 or more, adjacent to a metro area</c:v>
                </c:pt>
                <c:pt idx="4">
                  <c:v>Urban population of 20,000 or more, not adjacent to a metro area</c:v>
                </c:pt>
                <c:pt idx="5">
                  <c:v>Urban population of 2,500 to 19,999, adjacent to a metro area</c:v>
                </c:pt>
                <c:pt idx="6">
                  <c:v>Urban population of 2,500 to 19,999, not adjacent to a metro area</c:v>
                </c:pt>
                <c:pt idx="7">
                  <c:v>Completely rural or less than 2,500 urban population, adjacent to a metro area</c:v>
                </c:pt>
                <c:pt idx="8">
                  <c:v>Completely rural or less than 2,500 urban population, not adjacent to a metro area</c:v>
                </c:pt>
              </c:strCache>
            </c:strRef>
          </c:cat>
          <c:val>
            <c:numRef>
              <c:f>Sheet1!$B$2:$B$10</c:f>
              <c:numCache>
                <c:formatCode>General</c:formatCode>
                <c:ptCount val="9"/>
                <c:pt idx="0">
                  <c:v>38.503855421686744</c:v>
                </c:pt>
                <c:pt idx="1">
                  <c:v>13.211351351351352</c:v>
                </c:pt>
                <c:pt idx="2">
                  <c:v>7.041666666666667</c:v>
                </c:pt>
                <c:pt idx="3">
                  <c:v>5.7711904761904762</c:v>
                </c:pt>
                <c:pt idx="4">
                  <c:v>5.7961111111111112</c:v>
                </c:pt>
                <c:pt idx="5">
                  <c:v>2.9350771869639796</c:v>
                </c:pt>
                <c:pt idx="6">
                  <c:v>2.6363317757009348</c:v>
                </c:pt>
                <c:pt idx="7">
                  <c:v>1.4173515981735161</c:v>
                </c:pt>
                <c:pt idx="8">
                  <c:v>1.2785202863961813</c:v>
                </c:pt>
              </c:numCache>
            </c:numRef>
          </c:val>
          <c:extLst>
            <c:ext xmlns:c16="http://schemas.microsoft.com/office/drawing/2014/chart" uri="{C3380CC4-5D6E-409C-BE32-E72D297353CC}">
              <c16:uniqueId val="{00000000-58BD-434E-9C32-DF770AD22A26}"/>
            </c:ext>
          </c:extLst>
        </c:ser>
        <c:ser>
          <c:idx val="1"/>
          <c:order val="1"/>
          <c:tx>
            <c:strRef>
              <c:f>Sheet1!$C$1</c:f>
              <c:strCache>
                <c:ptCount val="1"/>
                <c:pt idx="0">
                  <c:v>Chains</c:v>
                </c:pt>
              </c:strCache>
            </c:strRef>
          </c:tx>
          <c:spPr>
            <a:solidFill>
              <a:srgbClr val="00B0F0"/>
            </a:solidFill>
            <a:ln>
              <a:noFill/>
            </a:ln>
            <a:effectLst/>
          </c:spPr>
          <c:invertIfNegative val="0"/>
          <c:cat>
            <c:strRef>
              <c:f>Sheet1!$A$2:$A$10</c:f>
              <c:strCache>
                <c:ptCount val="9"/>
                <c:pt idx="0">
                  <c:v>Counties in metro areas of 1 million population or more</c:v>
                </c:pt>
                <c:pt idx="1">
                  <c:v>Counties in metro areas of 250,000 to 1 million population</c:v>
                </c:pt>
                <c:pt idx="2">
                  <c:v>Counties in metro areas of fewer than 250,000 population</c:v>
                </c:pt>
                <c:pt idx="3">
                  <c:v>Urban population of 20,000 or more, adjacent to a metro area</c:v>
                </c:pt>
                <c:pt idx="4">
                  <c:v>Urban population of 20,000 or more, not adjacent to a metro area</c:v>
                </c:pt>
                <c:pt idx="5">
                  <c:v>Urban population of 2,500 to 19,999, adjacent to a metro area</c:v>
                </c:pt>
                <c:pt idx="6">
                  <c:v>Urban population of 2,500 to 19,999, not adjacent to a metro area</c:v>
                </c:pt>
                <c:pt idx="7">
                  <c:v>Completely rural or less than 2,500 urban population, adjacent to a metro area</c:v>
                </c:pt>
                <c:pt idx="8">
                  <c:v>Completely rural or less than 2,500 urban population, not adjacent to a metro area</c:v>
                </c:pt>
              </c:strCache>
            </c:strRef>
          </c:cat>
          <c:val>
            <c:numRef>
              <c:f>Sheet1!$C$2:$C$10</c:f>
              <c:numCache>
                <c:formatCode>General</c:formatCode>
                <c:ptCount val="9"/>
                <c:pt idx="0">
                  <c:v>51.57397590361446</c:v>
                </c:pt>
                <c:pt idx="1">
                  <c:v>23.816891891891892</c:v>
                </c:pt>
                <c:pt idx="2">
                  <c:v>10.761988304093567</c:v>
                </c:pt>
                <c:pt idx="3">
                  <c:v>7.9019047619047615</c:v>
                </c:pt>
                <c:pt idx="4">
                  <c:v>6.4377777777777778</c:v>
                </c:pt>
                <c:pt idx="5">
                  <c:v>2.8480274442538596</c:v>
                </c:pt>
                <c:pt idx="6">
                  <c:v>2.2744158878504672</c:v>
                </c:pt>
                <c:pt idx="7">
                  <c:v>0.68264840182648401</c:v>
                </c:pt>
                <c:pt idx="8">
                  <c:v>0.43711217183770884</c:v>
                </c:pt>
              </c:numCache>
            </c:numRef>
          </c:val>
          <c:extLst>
            <c:ext xmlns:c16="http://schemas.microsoft.com/office/drawing/2014/chart" uri="{C3380CC4-5D6E-409C-BE32-E72D297353CC}">
              <c16:uniqueId val="{00000001-58BD-434E-9C32-DF770AD22A26}"/>
            </c:ext>
          </c:extLst>
        </c:ser>
        <c:dLbls>
          <c:showLegendKey val="0"/>
          <c:showVal val="0"/>
          <c:showCatName val="0"/>
          <c:showSerName val="0"/>
          <c:showPercent val="0"/>
          <c:showBubbleSize val="0"/>
        </c:dLbls>
        <c:gapWidth val="119"/>
        <c:axId val="267763608"/>
        <c:axId val="267763992"/>
      </c:barChart>
      <c:catAx>
        <c:axId val="26776360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crossAx val="267763992"/>
        <c:crosses val="autoZero"/>
        <c:auto val="1"/>
        <c:lblAlgn val="ctr"/>
        <c:lblOffset val="100"/>
        <c:noMultiLvlLbl val="0"/>
      </c:catAx>
      <c:valAx>
        <c:axId val="267763992"/>
        <c:scaling>
          <c:orientation val="minMax"/>
        </c:scaling>
        <c:delete val="0"/>
        <c:axPos val="b"/>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crossAx val="267763608"/>
        <c:crosses val="autoZero"/>
        <c:crossBetween val="between"/>
      </c:valAx>
      <c:spPr>
        <a:noFill/>
        <a:ln>
          <a:solidFill>
            <a:schemeClr val="tx1"/>
          </a:solidFill>
        </a:ln>
        <a:effectLst/>
      </c:spPr>
    </c:plotArea>
    <c:legend>
      <c:legendPos val="b"/>
      <c:overlay val="0"/>
      <c:spPr>
        <a:noFill/>
        <a:ln>
          <a:noFill/>
        </a:ln>
        <a:effectLst/>
      </c:spPr>
      <c:txPr>
        <a:bodyPr rot="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dirty="0"/>
              <a:t>Annual</a:t>
            </a:r>
            <a:r>
              <a:rPr lang="en-US" baseline="0" dirty="0"/>
              <a:t> Average Number of Independent Pharmacies</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4.8122662401574805E-2"/>
          <c:y val="0.10320711717475903"/>
          <c:w val="0.92687733759842517"/>
          <c:h val="0.82951139090112014"/>
        </c:manualLayout>
      </c:layout>
      <c:barChart>
        <c:barDir val="col"/>
        <c:grouping val="clustered"/>
        <c:varyColors val="0"/>
        <c:ser>
          <c:idx val="0"/>
          <c:order val="0"/>
          <c:tx>
            <c:strRef>
              <c:f>Sheet1!$B$1</c:f>
              <c:strCache>
                <c:ptCount val="1"/>
                <c:pt idx="0">
                  <c:v>Series 1</c:v>
                </c:pt>
              </c:strCache>
            </c:strRef>
          </c:tx>
          <c:spPr>
            <a:solidFill>
              <a:schemeClr val="accent1"/>
            </a:solidFill>
            <a:ln>
              <a:noFill/>
            </a:ln>
            <a:effectLst/>
          </c:spPr>
          <c:invertIfNegative val="0"/>
          <c:cat>
            <c:numRef>
              <c:f>Sheet1!$A$2:$A$43</c:f>
              <c:numCache>
                <c:formatCode>General</c:formatCode>
                <c:ptCount val="42"/>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pt idx="25">
                  <c:v>25</c:v>
                </c:pt>
                <c:pt idx="26">
                  <c:v>26</c:v>
                </c:pt>
                <c:pt idx="27">
                  <c:v>27</c:v>
                </c:pt>
                <c:pt idx="28">
                  <c:v>28</c:v>
                </c:pt>
                <c:pt idx="29">
                  <c:v>29</c:v>
                </c:pt>
                <c:pt idx="30">
                  <c:v>30</c:v>
                </c:pt>
                <c:pt idx="31">
                  <c:v>31</c:v>
                </c:pt>
                <c:pt idx="32">
                  <c:v>32</c:v>
                </c:pt>
                <c:pt idx="33">
                  <c:v>33</c:v>
                </c:pt>
                <c:pt idx="34">
                  <c:v>34</c:v>
                </c:pt>
                <c:pt idx="35">
                  <c:v>35</c:v>
                </c:pt>
                <c:pt idx="36">
                  <c:v>36</c:v>
                </c:pt>
                <c:pt idx="37">
                  <c:v>37</c:v>
                </c:pt>
                <c:pt idx="38">
                  <c:v>38</c:v>
                </c:pt>
                <c:pt idx="39">
                  <c:v>39</c:v>
                </c:pt>
                <c:pt idx="40">
                  <c:v>40</c:v>
                </c:pt>
                <c:pt idx="41">
                  <c:v>41</c:v>
                </c:pt>
              </c:numCache>
            </c:numRef>
          </c:cat>
          <c:val>
            <c:numRef>
              <c:f>Sheet1!$B$2:$B$43</c:f>
              <c:numCache>
                <c:formatCode>0</c:formatCode>
                <c:ptCount val="42"/>
                <c:pt idx="0">
                  <c:v>353.44444444444446</c:v>
                </c:pt>
                <c:pt idx="1">
                  <c:v>582.77777777777783</c:v>
                </c:pt>
                <c:pt idx="2">
                  <c:v>495.44444444444446</c:v>
                </c:pt>
                <c:pt idx="3">
                  <c:v>341.22222222222223</c:v>
                </c:pt>
                <c:pt idx="4">
                  <c:v>247.33333333333334</c:v>
                </c:pt>
                <c:pt idx="5">
                  <c:v>172.33333333333334</c:v>
                </c:pt>
                <c:pt idx="6">
                  <c:v>125.77777777777777</c:v>
                </c:pt>
                <c:pt idx="7">
                  <c:v>99.888888888888886</c:v>
                </c:pt>
                <c:pt idx="8">
                  <c:v>74</c:v>
                </c:pt>
                <c:pt idx="9">
                  <c:v>56.444444444444443</c:v>
                </c:pt>
                <c:pt idx="10">
                  <c:v>49.333333333333336</c:v>
                </c:pt>
                <c:pt idx="11">
                  <c:v>44.222222222222221</c:v>
                </c:pt>
                <c:pt idx="12">
                  <c:v>35.111111111111114</c:v>
                </c:pt>
                <c:pt idx="13">
                  <c:v>30.222222222222221</c:v>
                </c:pt>
                <c:pt idx="14">
                  <c:v>28.666666666666668</c:v>
                </c:pt>
                <c:pt idx="15">
                  <c:v>23.888888888888889</c:v>
                </c:pt>
                <c:pt idx="16">
                  <c:v>20.444444444444443</c:v>
                </c:pt>
                <c:pt idx="17">
                  <c:v>17.111111111111111</c:v>
                </c:pt>
                <c:pt idx="18">
                  <c:v>17.222222222222221</c:v>
                </c:pt>
                <c:pt idx="19">
                  <c:v>14.666666666666666</c:v>
                </c:pt>
                <c:pt idx="20">
                  <c:v>12.222222222222221</c:v>
                </c:pt>
                <c:pt idx="21">
                  <c:v>9.2222222222222214</c:v>
                </c:pt>
                <c:pt idx="22">
                  <c:v>9.7777777777777786</c:v>
                </c:pt>
                <c:pt idx="23">
                  <c:v>8.2222222222222214</c:v>
                </c:pt>
                <c:pt idx="24">
                  <c:v>6.666666666666667</c:v>
                </c:pt>
                <c:pt idx="25">
                  <c:v>6.8888888888888893</c:v>
                </c:pt>
                <c:pt idx="26">
                  <c:v>7.333333333333333</c:v>
                </c:pt>
                <c:pt idx="27">
                  <c:v>5.8888888888888893</c:v>
                </c:pt>
                <c:pt idx="28">
                  <c:v>5.2222222222222223</c:v>
                </c:pt>
                <c:pt idx="29">
                  <c:v>7.1111111111111107</c:v>
                </c:pt>
                <c:pt idx="30">
                  <c:v>5.8888888888888893</c:v>
                </c:pt>
                <c:pt idx="31">
                  <c:v>4.666666666666667</c:v>
                </c:pt>
                <c:pt idx="32">
                  <c:v>4.1111111111111107</c:v>
                </c:pt>
                <c:pt idx="33">
                  <c:v>4.2222222222222223</c:v>
                </c:pt>
                <c:pt idx="34">
                  <c:v>5</c:v>
                </c:pt>
                <c:pt idx="35">
                  <c:v>4.666666666666667</c:v>
                </c:pt>
                <c:pt idx="36">
                  <c:v>4.5555555555555554</c:v>
                </c:pt>
                <c:pt idx="37">
                  <c:v>4</c:v>
                </c:pt>
                <c:pt idx="38">
                  <c:v>3.7777777777777777</c:v>
                </c:pt>
                <c:pt idx="39">
                  <c:v>4.2222222222222223</c:v>
                </c:pt>
                <c:pt idx="40">
                  <c:v>2.6666666666666665</c:v>
                </c:pt>
                <c:pt idx="41">
                  <c:v>114</c:v>
                </c:pt>
              </c:numCache>
            </c:numRef>
          </c:val>
          <c:extLst>
            <c:ext xmlns:c16="http://schemas.microsoft.com/office/drawing/2014/chart" uri="{C3380CC4-5D6E-409C-BE32-E72D297353CC}">
              <c16:uniqueId val="{00000000-85E6-4A3D-8DF5-0D51A3EC2A7F}"/>
            </c:ext>
          </c:extLst>
        </c:ser>
        <c:dLbls>
          <c:showLegendKey val="0"/>
          <c:showVal val="0"/>
          <c:showCatName val="0"/>
          <c:showSerName val="0"/>
          <c:showPercent val="0"/>
          <c:showBubbleSize val="0"/>
        </c:dLbls>
        <c:gapWidth val="45"/>
        <c:overlap val="51"/>
        <c:axId val="829494048"/>
        <c:axId val="1166838960"/>
      </c:barChart>
      <c:catAx>
        <c:axId val="82949404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166838960"/>
        <c:crosses val="autoZero"/>
        <c:auto val="1"/>
        <c:lblAlgn val="ctr"/>
        <c:lblOffset val="100"/>
        <c:noMultiLvlLbl val="0"/>
      </c:catAx>
      <c:valAx>
        <c:axId val="1166838960"/>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829494048"/>
        <c:crosses val="autoZero"/>
        <c:crossBetween val="between"/>
      </c:valAx>
      <c:spPr>
        <a:noFill/>
        <a:ln>
          <a:solidFill>
            <a:schemeClr val="tx1"/>
          </a:solid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9DBA1F13-581D-46B8-B810-38F0975E1613}" type="datetimeFigureOut">
              <a:rPr lang="en-US" smtClean="0"/>
              <a:t>2/19/2024</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9DF9B09D-4100-42C5-8933-DFA572B47600}" type="slidenum">
              <a:rPr lang="en-US" smtClean="0"/>
              <a:t>‹#›</a:t>
            </a:fld>
            <a:endParaRPr lang="en-US"/>
          </a:p>
        </p:txBody>
      </p:sp>
    </p:spTree>
    <p:extLst>
      <p:ext uri="{BB962C8B-B14F-4D97-AF65-F5344CB8AC3E}">
        <p14:creationId xmlns:p14="http://schemas.microsoft.com/office/powerpoint/2010/main" val="40485789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DF9B09D-4100-42C5-8933-DFA572B47600}" type="slidenum">
              <a:rPr lang="en-US" smtClean="0"/>
              <a:t>1</a:t>
            </a:fld>
            <a:endParaRPr lang="en-US"/>
          </a:p>
        </p:txBody>
      </p:sp>
    </p:spTree>
    <p:extLst>
      <p:ext uri="{BB962C8B-B14F-4D97-AF65-F5344CB8AC3E}">
        <p14:creationId xmlns:p14="http://schemas.microsoft.com/office/powerpoint/2010/main" val="189988278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DF9B09D-4100-42C5-8933-DFA572B47600}" type="slidenum">
              <a:rPr lang="en-US" smtClean="0"/>
              <a:t>10</a:t>
            </a:fld>
            <a:endParaRPr lang="en-US"/>
          </a:p>
        </p:txBody>
      </p:sp>
    </p:spTree>
    <p:extLst>
      <p:ext uri="{BB962C8B-B14F-4D97-AF65-F5344CB8AC3E}">
        <p14:creationId xmlns:p14="http://schemas.microsoft.com/office/powerpoint/2010/main" val="204832693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DF9B09D-4100-42C5-8933-DFA572B47600}" type="slidenum">
              <a:rPr lang="en-US" smtClean="0"/>
              <a:t>11</a:t>
            </a:fld>
            <a:endParaRPr lang="en-US"/>
          </a:p>
        </p:txBody>
      </p:sp>
    </p:spTree>
    <p:extLst>
      <p:ext uri="{BB962C8B-B14F-4D97-AF65-F5344CB8AC3E}">
        <p14:creationId xmlns:p14="http://schemas.microsoft.com/office/powerpoint/2010/main" val="222634463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DF9B09D-4100-42C5-8933-DFA572B47600}" type="slidenum">
              <a:rPr lang="en-US" smtClean="0"/>
              <a:t>12</a:t>
            </a:fld>
            <a:endParaRPr lang="en-US"/>
          </a:p>
        </p:txBody>
      </p:sp>
    </p:spTree>
    <p:extLst>
      <p:ext uri="{BB962C8B-B14F-4D97-AF65-F5344CB8AC3E}">
        <p14:creationId xmlns:p14="http://schemas.microsoft.com/office/powerpoint/2010/main" val="280388856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DF9B09D-4100-42C5-8933-DFA572B47600}" type="slidenum">
              <a:rPr lang="en-US" smtClean="0"/>
              <a:t>13</a:t>
            </a:fld>
            <a:endParaRPr lang="en-US"/>
          </a:p>
        </p:txBody>
      </p:sp>
    </p:spTree>
    <p:extLst>
      <p:ext uri="{BB962C8B-B14F-4D97-AF65-F5344CB8AC3E}">
        <p14:creationId xmlns:p14="http://schemas.microsoft.com/office/powerpoint/2010/main" val="378397672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https://www.news-medical.net/health/Types-of-Pharmacy.aspx</a:t>
            </a:r>
          </a:p>
          <a:p>
            <a:endParaRPr lang="en-US" dirty="0"/>
          </a:p>
        </p:txBody>
      </p:sp>
      <p:sp>
        <p:nvSpPr>
          <p:cNvPr id="4" name="Slide Number Placeholder 3"/>
          <p:cNvSpPr>
            <a:spLocks noGrp="1"/>
          </p:cNvSpPr>
          <p:nvPr>
            <p:ph type="sldNum" sz="quarter" idx="10"/>
          </p:nvPr>
        </p:nvSpPr>
        <p:spPr/>
        <p:txBody>
          <a:bodyPr/>
          <a:lstStyle/>
          <a:p>
            <a:fld id="{9DF9B09D-4100-42C5-8933-DFA572B47600}" type="slidenum">
              <a:rPr lang="en-US" smtClean="0"/>
              <a:t>14</a:t>
            </a:fld>
            <a:endParaRPr lang="en-US"/>
          </a:p>
        </p:txBody>
      </p:sp>
    </p:spTree>
    <p:extLst>
      <p:ext uri="{BB962C8B-B14F-4D97-AF65-F5344CB8AC3E}">
        <p14:creationId xmlns:p14="http://schemas.microsoft.com/office/powerpoint/2010/main" val="136342996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r>
              <a:rPr lang="en-US" dirty="0"/>
              <a:t>(Pharmacists are not currently recognized as health care providers under Medicare) can make it more cost effective to operate a pharmacy.</a:t>
            </a:r>
          </a:p>
          <a:p>
            <a:endParaRPr lang="en-US" dirty="0"/>
          </a:p>
        </p:txBody>
      </p:sp>
      <p:sp>
        <p:nvSpPr>
          <p:cNvPr id="4" name="Slide Number Placeholder 3"/>
          <p:cNvSpPr>
            <a:spLocks noGrp="1"/>
          </p:cNvSpPr>
          <p:nvPr>
            <p:ph type="sldNum" sz="quarter" idx="10"/>
          </p:nvPr>
        </p:nvSpPr>
        <p:spPr/>
        <p:txBody>
          <a:bodyPr/>
          <a:lstStyle/>
          <a:p>
            <a:fld id="{9DF9B09D-4100-42C5-8933-DFA572B47600}" type="slidenum">
              <a:rPr lang="en-US" smtClean="0"/>
              <a:t>15</a:t>
            </a:fld>
            <a:endParaRPr lang="en-US"/>
          </a:p>
        </p:txBody>
      </p:sp>
    </p:spTree>
    <p:extLst>
      <p:ext uri="{BB962C8B-B14F-4D97-AF65-F5344CB8AC3E}">
        <p14:creationId xmlns:p14="http://schemas.microsoft.com/office/powerpoint/2010/main" val="61111952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Patients more likely to talk to their Pharmacist</a:t>
            </a:r>
          </a:p>
        </p:txBody>
      </p:sp>
      <p:sp>
        <p:nvSpPr>
          <p:cNvPr id="4" name="Slide Number Placeholder 3"/>
          <p:cNvSpPr>
            <a:spLocks noGrp="1"/>
          </p:cNvSpPr>
          <p:nvPr>
            <p:ph type="sldNum" sz="quarter" idx="10"/>
          </p:nvPr>
        </p:nvSpPr>
        <p:spPr/>
        <p:txBody>
          <a:bodyPr/>
          <a:lstStyle/>
          <a:p>
            <a:fld id="{9DF9B09D-4100-42C5-8933-DFA572B47600}" type="slidenum">
              <a:rPr lang="en-US" smtClean="0"/>
              <a:t>16</a:t>
            </a:fld>
            <a:endParaRPr lang="en-US"/>
          </a:p>
        </p:txBody>
      </p:sp>
    </p:spTree>
    <p:extLst>
      <p:ext uri="{BB962C8B-B14F-4D97-AF65-F5344CB8AC3E}">
        <p14:creationId xmlns:p14="http://schemas.microsoft.com/office/powerpoint/2010/main" val="296612135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Patients more likely to talk to their Pharmacist</a:t>
            </a:r>
          </a:p>
        </p:txBody>
      </p:sp>
      <p:sp>
        <p:nvSpPr>
          <p:cNvPr id="4" name="Slide Number Placeholder 3"/>
          <p:cNvSpPr>
            <a:spLocks noGrp="1"/>
          </p:cNvSpPr>
          <p:nvPr>
            <p:ph type="sldNum" sz="quarter" idx="10"/>
          </p:nvPr>
        </p:nvSpPr>
        <p:spPr/>
        <p:txBody>
          <a:bodyPr/>
          <a:lstStyle/>
          <a:p>
            <a:fld id="{9DF9B09D-4100-42C5-8933-DFA572B47600}" type="slidenum">
              <a:rPr lang="en-US" smtClean="0"/>
              <a:t>17</a:t>
            </a:fld>
            <a:endParaRPr lang="en-US"/>
          </a:p>
        </p:txBody>
      </p:sp>
    </p:spTree>
    <p:extLst>
      <p:ext uri="{BB962C8B-B14F-4D97-AF65-F5344CB8AC3E}">
        <p14:creationId xmlns:p14="http://schemas.microsoft.com/office/powerpoint/2010/main" val="189312629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Patients more likely to talk to their Pharmacist</a:t>
            </a:r>
          </a:p>
        </p:txBody>
      </p:sp>
      <p:sp>
        <p:nvSpPr>
          <p:cNvPr id="4" name="Slide Number Placeholder 3"/>
          <p:cNvSpPr>
            <a:spLocks noGrp="1"/>
          </p:cNvSpPr>
          <p:nvPr>
            <p:ph type="sldNum" sz="quarter" idx="10"/>
          </p:nvPr>
        </p:nvSpPr>
        <p:spPr/>
        <p:txBody>
          <a:bodyPr/>
          <a:lstStyle/>
          <a:p>
            <a:fld id="{9DF9B09D-4100-42C5-8933-DFA572B47600}" type="slidenum">
              <a:rPr lang="en-US" smtClean="0"/>
              <a:t>18</a:t>
            </a:fld>
            <a:endParaRPr lang="en-US"/>
          </a:p>
        </p:txBody>
      </p:sp>
    </p:spTree>
    <p:extLst>
      <p:ext uri="{BB962C8B-B14F-4D97-AF65-F5344CB8AC3E}">
        <p14:creationId xmlns:p14="http://schemas.microsoft.com/office/powerpoint/2010/main" val="154840162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Patients more likely to talk to their Pharmacist</a:t>
            </a:r>
          </a:p>
        </p:txBody>
      </p:sp>
      <p:sp>
        <p:nvSpPr>
          <p:cNvPr id="4" name="Slide Number Placeholder 3"/>
          <p:cNvSpPr>
            <a:spLocks noGrp="1"/>
          </p:cNvSpPr>
          <p:nvPr>
            <p:ph type="sldNum" sz="quarter" idx="10"/>
          </p:nvPr>
        </p:nvSpPr>
        <p:spPr/>
        <p:txBody>
          <a:bodyPr/>
          <a:lstStyle/>
          <a:p>
            <a:fld id="{9DF9B09D-4100-42C5-8933-DFA572B47600}" type="slidenum">
              <a:rPr lang="en-US" smtClean="0"/>
              <a:t>19</a:t>
            </a:fld>
            <a:endParaRPr lang="en-US"/>
          </a:p>
        </p:txBody>
      </p:sp>
    </p:spTree>
    <p:extLst>
      <p:ext uri="{BB962C8B-B14F-4D97-AF65-F5344CB8AC3E}">
        <p14:creationId xmlns:p14="http://schemas.microsoft.com/office/powerpoint/2010/main" val="26589943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DF9B09D-4100-42C5-8933-DFA572B47600}" type="slidenum">
              <a:rPr lang="en-US" smtClean="0"/>
              <a:t>2</a:t>
            </a:fld>
            <a:endParaRPr lang="en-US"/>
          </a:p>
        </p:txBody>
      </p:sp>
    </p:spTree>
    <p:extLst>
      <p:ext uri="{BB962C8B-B14F-4D97-AF65-F5344CB8AC3E}">
        <p14:creationId xmlns:p14="http://schemas.microsoft.com/office/powerpoint/2010/main" val="68647035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pattern of chain pharmacies being more predominate in more urban (metro) areas while independent pharmacies are more predominate in rural areas is evident from the Beale Code bases comparisons (Figure 4). Indeed, the most rural counties have no chain pharmacies present at any time over the 2011 to 2020 study period: those that are classified as completely rural or less than 2,500 urban population but are adjacent to a metro area, 99 out of 219 counties (45.2%) and for those that are classified as completely rural or less than 2,500 urban population and not adjacent to a metro area 240 out of 414 counties (58.0%) have no chain pharmacies. </a:t>
            </a:r>
            <a:r>
              <a:rPr lang="en-US" b="1" dirty="0"/>
              <a:t>These same rural counties are much more dependent on independent pharmacies</a:t>
            </a:r>
            <a:r>
              <a:rPr lang="en-US" dirty="0"/>
              <a:t>. Those completely rural but adjacent only 15.5% and 22.0% of the completely rural and non-adjacent have no independent pharmacies. Of the 633 counties that are classified in these “most rural” (Beale Code groups 8 and 9) 95 (15.0%) have no pharmacies of either type over the study period. This is largely consistent with the findings of </a:t>
            </a:r>
            <a:r>
              <a:rPr lang="en-US" dirty="0" err="1"/>
              <a:t>Qato</a:t>
            </a:r>
            <a:r>
              <a:rPr lang="en-US" dirty="0"/>
              <a:t> and her coauthors (2017).</a:t>
            </a:r>
          </a:p>
        </p:txBody>
      </p:sp>
      <p:sp>
        <p:nvSpPr>
          <p:cNvPr id="4" name="Slide Number Placeholder 3"/>
          <p:cNvSpPr>
            <a:spLocks noGrp="1"/>
          </p:cNvSpPr>
          <p:nvPr>
            <p:ph type="sldNum" sz="quarter" idx="10"/>
          </p:nvPr>
        </p:nvSpPr>
        <p:spPr/>
        <p:txBody>
          <a:bodyPr/>
          <a:lstStyle/>
          <a:p>
            <a:fld id="{9DF9B09D-4100-42C5-8933-DFA572B47600}" type="slidenum">
              <a:rPr lang="en-US" smtClean="0"/>
              <a:t>20</a:t>
            </a:fld>
            <a:endParaRPr lang="en-US"/>
          </a:p>
        </p:txBody>
      </p:sp>
    </p:spTree>
    <p:extLst>
      <p:ext uri="{BB962C8B-B14F-4D97-AF65-F5344CB8AC3E}">
        <p14:creationId xmlns:p14="http://schemas.microsoft.com/office/powerpoint/2010/main" val="425452319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A mapping of the annual average number of chain pharmacies, again adjusted for population, reveals that counties without chain pharmacies are largely scattered across the U.S. but is most likely to be located in the Great Plains, particular from North Dakota south to western Texas (Map 1). From simple firm location theory (see Shaffer, Deller and </a:t>
            </a:r>
            <a:r>
              <a:rPr lang="en-US" sz="1200" b="0" i="0" kern="1200" dirty="0" err="1">
                <a:solidFill>
                  <a:schemeClr val="tx1"/>
                </a:solidFill>
                <a:effectLst/>
                <a:latin typeface="+mn-lt"/>
                <a:ea typeface="+mn-ea"/>
                <a:cs typeface="+mn-cs"/>
              </a:rPr>
              <a:t>Macrouiller</a:t>
            </a:r>
            <a:r>
              <a:rPr lang="en-US" sz="1200" b="0" i="0" kern="1200" dirty="0">
                <a:solidFill>
                  <a:schemeClr val="tx1"/>
                </a:solidFill>
                <a:effectLst/>
                <a:latin typeface="+mn-lt"/>
                <a:ea typeface="+mn-ea"/>
                <a:cs typeface="+mn-cs"/>
              </a:rPr>
              <a:t> 2004) it is likely that there is simply not a sufficient population base in many of these more rural counties to support a pharmacy, particularly a chain pharmacy. </a:t>
            </a:r>
            <a:endParaRPr lang="en-US" dirty="0"/>
          </a:p>
        </p:txBody>
      </p:sp>
      <p:sp>
        <p:nvSpPr>
          <p:cNvPr id="4" name="Slide Number Placeholder 3"/>
          <p:cNvSpPr>
            <a:spLocks noGrp="1"/>
          </p:cNvSpPr>
          <p:nvPr>
            <p:ph type="sldNum" sz="quarter" idx="10"/>
          </p:nvPr>
        </p:nvSpPr>
        <p:spPr/>
        <p:txBody>
          <a:bodyPr/>
          <a:lstStyle/>
          <a:p>
            <a:fld id="{9DF9B09D-4100-42C5-8933-DFA572B47600}" type="slidenum">
              <a:rPr lang="en-US" smtClean="0"/>
              <a:t>21</a:t>
            </a:fld>
            <a:endParaRPr lang="en-US"/>
          </a:p>
        </p:txBody>
      </p:sp>
    </p:spTree>
    <p:extLst>
      <p:ext uri="{BB962C8B-B14F-4D97-AF65-F5344CB8AC3E}">
        <p14:creationId xmlns:p14="http://schemas.microsoft.com/office/powerpoint/2010/main" val="177867443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But a comparable mapping of independent pharmacies suggest that these rural counties in the Great Plains that are “chain pharmacy deserts” have relatively high concentrations of independent pharmacies (Map 2). While one must keep in mind that these are population adjusted concentrations, it is clear that rural communities are particularly dependent on independent pharmacies.</a:t>
            </a:r>
            <a:endParaRPr lang="en-US" dirty="0"/>
          </a:p>
          <a:p>
            <a:endParaRPr lang="en-US" dirty="0"/>
          </a:p>
        </p:txBody>
      </p:sp>
      <p:sp>
        <p:nvSpPr>
          <p:cNvPr id="4" name="Slide Number Placeholder 3"/>
          <p:cNvSpPr>
            <a:spLocks noGrp="1"/>
          </p:cNvSpPr>
          <p:nvPr>
            <p:ph type="sldNum" sz="quarter" idx="10"/>
          </p:nvPr>
        </p:nvSpPr>
        <p:spPr/>
        <p:txBody>
          <a:bodyPr/>
          <a:lstStyle/>
          <a:p>
            <a:fld id="{9DF9B09D-4100-42C5-8933-DFA572B47600}" type="slidenum">
              <a:rPr lang="en-US" smtClean="0"/>
              <a:t>22</a:t>
            </a:fld>
            <a:endParaRPr lang="en-US"/>
          </a:p>
        </p:txBody>
      </p:sp>
    </p:spTree>
    <p:extLst>
      <p:ext uri="{BB962C8B-B14F-4D97-AF65-F5344CB8AC3E}">
        <p14:creationId xmlns:p14="http://schemas.microsoft.com/office/powerpoint/2010/main" val="278816478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noted above, the concentration of chain pharmacies is higher in metropolitan countries with the lowest concentration in nonmetropolitan remote counties (Figure 2). The growth in the concentration of chain pharmacies trend upward across all three types of counties until 2017 when there is a noticeable decline. This reflects the consolidation of even chain pharmacies into fewer and larger stores. Perhaps more important, it is in this period that on-line pharmacy services became more prevalent. Indeed, there is a movement amongst many health insurers to require patients to use specific online services to have long-term prescriptions filled. Further, while established drug chains like CVS and Walgreens have long offered mail delivery services for prescriptions, some big names like Amazon have</a:t>
            </a:r>
          </a:p>
          <a:p>
            <a:r>
              <a:rPr lang="en-US" dirty="0"/>
              <a:t>The pattern for the concentration of independent pharmacies across the three-part rural-urban spectrum is much more stable than chain pharmacies (Figure 3). Here independent pharmacies, once population is accounted for, tend to be more likely to be present in remote rural areas and less likely to be in metropolitan areas. Also, the decline in chain pharmacies stores driven by the advent of on-line pharmacies, is not evident with independent pharmacies. Indeed, there is mild evidence of an increase in the concentration of independent pharmacies post 2017. This latter trend is particularly evident in rural remote counties. The impact of COVID on the concentration of independent pharmacies is clear for</a:t>
            </a:r>
          </a:p>
        </p:txBody>
      </p:sp>
      <p:sp>
        <p:nvSpPr>
          <p:cNvPr id="4" name="Slide Number Placeholder 3"/>
          <p:cNvSpPr>
            <a:spLocks noGrp="1"/>
          </p:cNvSpPr>
          <p:nvPr>
            <p:ph type="sldNum" sz="quarter" idx="10"/>
          </p:nvPr>
        </p:nvSpPr>
        <p:spPr/>
        <p:txBody>
          <a:bodyPr/>
          <a:lstStyle/>
          <a:p>
            <a:fld id="{9DF9B09D-4100-42C5-8933-DFA572B47600}" type="slidenum">
              <a:rPr lang="en-US" smtClean="0"/>
              <a:t>23</a:t>
            </a:fld>
            <a:endParaRPr lang="en-US"/>
          </a:p>
        </p:txBody>
      </p:sp>
    </p:spTree>
    <p:extLst>
      <p:ext uri="{BB962C8B-B14F-4D97-AF65-F5344CB8AC3E}">
        <p14:creationId xmlns:p14="http://schemas.microsoft.com/office/powerpoint/2010/main" val="388603790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DF9B09D-4100-42C5-8933-DFA572B47600}" type="slidenum">
              <a:rPr lang="en-US" smtClean="0"/>
              <a:t>24</a:t>
            </a:fld>
            <a:endParaRPr lang="en-US"/>
          </a:p>
        </p:txBody>
      </p:sp>
    </p:spTree>
    <p:extLst>
      <p:ext uri="{BB962C8B-B14F-4D97-AF65-F5344CB8AC3E}">
        <p14:creationId xmlns:p14="http://schemas.microsoft.com/office/powerpoint/2010/main" val="187271117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DF9B09D-4100-42C5-8933-DFA572B47600}" type="slidenum">
              <a:rPr lang="en-US" smtClean="0"/>
              <a:t>25</a:t>
            </a:fld>
            <a:endParaRPr lang="en-US"/>
          </a:p>
        </p:txBody>
      </p:sp>
    </p:spTree>
    <p:extLst>
      <p:ext uri="{BB962C8B-B14F-4D97-AF65-F5344CB8AC3E}">
        <p14:creationId xmlns:p14="http://schemas.microsoft.com/office/powerpoint/2010/main" val="263488408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DF9B09D-4100-42C5-8933-DFA572B47600}" type="slidenum">
              <a:rPr lang="en-US" smtClean="0"/>
              <a:t>26</a:t>
            </a:fld>
            <a:endParaRPr lang="en-US"/>
          </a:p>
        </p:txBody>
      </p:sp>
    </p:spTree>
    <p:extLst>
      <p:ext uri="{BB962C8B-B14F-4D97-AF65-F5344CB8AC3E}">
        <p14:creationId xmlns:p14="http://schemas.microsoft.com/office/powerpoint/2010/main" val="180933191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DF9B09D-4100-42C5-8933-DFA572B47600}" type="slidenum">
              <a:rPr lang="en-US" smtClean="0"/>
              <a:t>27</a:t>
            </a:fld>
            <a:endParaRPr lang="en-US"/>
          </a:p>
        </p:txBody>
      </p:sp>
    </p:spTree>
    <p:extLst>
      <p:ext uri="{BB962C8B-B14F-4D97-AF65-F5344CB8AC3E}">
        <p14:creationId xmlns:p14="http://schemas.microsoft.com/office/powerpoint/2010/main" val="223349203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One thing to point out when it comes</a:t>
            </a:r>
            <a:r>
              <a:rPr lang="en-US" baseline="0" dirty="0"/>
              <a:t> to employment in pharmacies, is that Chains are more likely (and able) to employ multiple pharmacists whereas independent, sole </a:t>
            </a:r>
            <a:r>
              <a:rPr lang="en-US" baseline="0" dirty="0" err="1"/>
              <a:t>proprieters</a:t>
            </a:r>
            <a:r>
              <a:rPr lang="en-US" baseline="0" dirty="0"/>
              <a:t> are the only pharmacist on duty. They often work long hours and without a break. If you think about the amount of schooling they need (on par with medical doctors) but without support.</a:t>
            </a:r>
            <a:endParaRPr lang="en-US" dirty="0"/>
          </a:p>
        </p:txBody>
      </p:sp>
      <p:sp>
        <p:nvSpPr>
          <p:cNvPr id="4" name="Slide Number Placeholder 3"/>
          <p:cNvSpPr>
            <a:spLocks noGrp="1"/>
          </p:cNvSpPr>
          <p:nvPr>
            <p:ph type="sldNum" sz="quarter" idx="10"/>
          </p:nvPr>
        </p:nvSpPr>
        <p:spPr/>
        <p:txBody>
          <a:bodyPr/>
          <a:lstStyle/>
          <a:p>
            <a:fld id="{9DF9B09D-4100-42C5-8933-DFA572B47600}" type="slidenum">
              <a:rPr lang="en-US" smtClean="0"/>
              <a:t>28</a:t>
            </a:fld>
            <a:endParaRPr lang="en-US"/>
          </a:p>
        </p:txBody>
      </p:sp>
    </p:spTree>
    <p:extLst>
      <p:ext uri="{BB962C8B-B14F-4D97-AF65-F5344CB8AC3E}">
        <p14:creationId xmlns:p14="http://schemas.microsoft.com/office/powerpoint/2010/main" val="266490046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DF9B09D-4100-42C5-8933-DFA572B47600}" type="slidenum">
              <a:rPr lang="en-US" smtClean="0"/>
              <a:t>29</a:t>
            </a:fld>
            <a:endParaRPr lang="en-US"/>
          </a:p>
        </p:txBody>
      </p:sp>
    </p:spTree>
    <p:extLst>
      <p:ext uri="{BB962C8B-B14F-4D97-AF65-F5344CB8AC3E}">
        <p14:creationId xmlns:p14="http://schemas.microsoft.com/office/powerpoint/2010/main" val="22781510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endParaRPr lang="en-US" dirty="0"/>
          </a:p>
        </p:txBody>
      </p:sp>
      <p:sp>
        <p:nvSpPr>
          <p:cNvPr id="4" name="Slide Number Placeholder 3"/>
          <p:cNvSpPr>
            <a:spLocks noGrp="1"/>
          </p:cNvSpPr>
          <p:nvPr>
            <p:ph type="sldNum" sz="quarter" idx="10"/>
          </p:nvPr>
        </p:nvSpPr>
        <p:spPr/>
        <p:txBody>
          <a:bodyPr/>
          <a:lstStyle/>
          <a:p>
            <a:fld id="{9DF9B09D-4100-42C5-8933-DFA572B47600}" type="slidenum">
              <a:rPr lang="en-US" smtClean="0"/>
              <a:t>3</a:t>
            </a:fld>
            <a:endParaRPr lang="en-US"/>
          </a:p>
        </p:txBody>
      </p:sp>
    </p:spTree>
    <p:extLst>
      <p:ext uri="{BB962C8B-B14F-4D97-AF65-F5344CB8AC3E}">
        <p14:creationId xmlns:p14="http://schemas.microsoft.com/office/powerpoint/2010/main" val="428708886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 surprise</a:t>
            </a:r>
            <a:r>
              <a:rPr lang="en-US" baseline="0" dirty="0"/>
              <a:t> to see that Chain pharmacies are able to employ more workers than independent, or that there are more pharmacy jobs in metro areas. But when we think about the </a:t>
            </a:r>
            <a:r>
              <a:rPr lang="en-US" baseline="0" dirty="0" err="1"/>
              <a:t>teritiary</a:t>
            </a:r>
            <a:r>
              <a:rPr lang="en-US" baseline="0" dirty="0"/>
              <a:t> and preventative services that pharmacists provide, and the role they play in health outcomes, it’s striking to see this difference. </a:t>
            </a:r>
            <a:endParaRPr lang="en-US" dirty="0"/>
          </a:p>
        </p:txBody>
      </p:sp>
      <p:sp>
        <p:nvSpPr>
          <p:cNvPr id="4" name="Slide Number Placeholder 3"/>
          <p:cNvSpPr>
            <a:spLocks noGrp="1"/>
          </p:cNvSpPr>
          <p:nvPr>
            <p:ph type="sldNum" sz="quarter" idx="10"/>
          </p:nvPr>
        </p:nvSpPr>
        <p:spPr/>
        <p:txBody>
          <a:bodyPr/>
          <a:lstStyle/>
          <a:p>
            <a:fld id="{9DF9B09D-4100-42C5-8933-DFA572B47600}" type="slidenum">
              <a:rPr lang="en-US" smtClean="0"/>
              <a:t>30</a:t>
            </a:fld>
            <a:endParaRPr lang="en-US"/>
          </a:p>
        </p:txBody>
      </p:sp>
    </p:spTree>
    <p:extLst>
      <p:ext uri="{BB962C8B-B14F-4D97-AF65-F5344CB8AC3E}">
        <p14:creationId xmlns:p14="http://schemas.microsoft.com/office/powerpoint/2010/main" val="91856737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PBM</a:t>
            </a:r>
            <a:r>
              <a:rPr lang="en-US" baseline="0" dirty="0"/>
              <a:t> (Pharmacy Benefit Managers) were not part of this research but their role in the availability of </a:t>
            </a:r>
            <a:r>
              <a:rPr lang="en-US" baseline="0" dirty="0" err="1"/>
              <a:t>rx</a:t>
            </a:r>
            <a:r>
              <a:rPr lang="en-US" baseline="0" dirty="0"/>
              <a:t> is important. PBMs will direct patients but it might not always the lowest cost or most convenient for the patient.</a:t>
            </a:r>
          </a:p>
          <a:p>
            <a:r>
              <a:rPr lang="en-US" dirty="0"/>
              <a:t>https://www.commonwealthfund.org/publications/explainer/2019/apr/pharmacy-benefit-managers-and-their-role-drug-spending</a:t>
            </a:r>
          </a:p>
          <a:p>
            <a:endParaRPr lang="en-US" dirty="0"/>
          </a:p>
        </p:txBody>
      </p:sp>
      <p:sp>
        <p:nvSpPr>
          <p:cNvPr id="4" name="Slide Number Placeholder 3"/>
          <p:cNvSpPr>
            <a:spLocks noGrp="1"/>
          </p:cNvSpPr>
          <p:nvPr>
            <p:ph type="sldNum" sz="quarter" idx="10"/>
          </p:nvPr>
        </p:nvSpPr>
        <p:spPr/>
        <p:txBody>
          <a:bodyPr/>
          <a:lstStyle/>
          <a:p>
            <a:fld id="{9DF9B09D-4100-42C5-8933-DFA572B47600}" type="slidenum">
              <a:rPr lang="en-US" smtClean="0"/>
              <a:t>36</a:t>
            </a:fld>
            <a:endParaRPr lang="en-US"/>
          </a:p>
        </p:txBody>
      </p:sp>
    </p:spTree>
    <p:extLst>
      <p:ext uri="{BB962C8B-B14F-4D97-AF65-F5344CB8AC3E}">
        <p14:creationId xmlns:p14="http://schemas.microsoft.com/office/powerpoint/2010/main" val="317973068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Small pharmacies</a:t>
            </a:r>
            <a:r>
              <a:rPr lang="en-US" baseline="0" dirty="0"/>
              <a:t> are quick to point out to me that they also offer these services.</a:t>
            </a:r>
            <a:endParaRPr lang="en-US" dirty="0"/>
          </a:p>
        </p:txBody>
      </p:sp>
      <p:sp>
        <p:nvSpPr>
          <p:cNvPr id="4" name="Slide Number Placeholder 3"/>
          <p:cNvSpPr>
            <a:spLocks noGrp="1"/>
          </p:cNvSpPr>
          <p:nvPr>
            <p:ph type="sldNum" sz="quarter" idx="10"/>
          </p:nvPr>
        </p:nvSpPr>
        <p:spPr/>
        <p:txBody>
          <a:bodyPr/>
          <a:lstStyle/>
          <a:p>
            <a:fld id="{9DF9B09D-4100-42C5-8933-DFA572B47600}" type="slidenum">
              <a:rPr lang="en-US" smtClean="0"/>
              <a:t>37</a:t>
            </a:fld>
            <a:endParaRPr lang="en-US"/>
          </a:p>
        </p:txBody>
      </p:sp>
    </p:spTree>
    <p:extLst>
      <p:ext uri="{BB962C8B-B14F-4D97-AF65-F5344CB8AC3E}">
        <p14:creationId xmlns:p14="http://schemas.microsoft.com/office/powerpoint/2010/main" val="227657409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Business succession</a:t>
            </a:r>
            <a:r>
              <a:rPr lang="en-US" baseline="0" dirty="0"/>
              <a:t> planning, student mentoring, student loan relief programs.</a:t>
            </a:r>
          </a:p>
          <a:p>
            <a:r>
              <a:rPr lang="en-US" baseline="0" dirty="0"/>
              <a:t>About 10 states have student loan forgiveness programs for pharmacists working in underserved areas.</a:t>
            </a:r>
            <a:endParaRPr lang="en-US" dirty="0"/>
          </a:p>
          <a:p>
            <a:r>
              <a:rPr lang="en-US" dirty="0"/>
              <a:t>“If you can’t beat them, join them”</a:t>
            </a:r>
          </a:p>
        </p:txBody>
      </p:sp>
      <p:sp>
        <p:nvSpPr>
          <p:cNvPr id="4" name="Slide Number Placeholder 3"/>
          <p:cNvSpPr>
            <a:spLocks noGrp="1"/>
          </p:cNvSpPr>
          <p:nvPr>
            <p:ph type="sldNum" sz="quarter" idx="10"/>
          </p:nvPr>
        </p:nvSpPr>
        <p:spPr/>
        <p:txBody>
          <a:bodyPr/>
          <a:lstStyle/>
          <a:p>
            <a:fld id="{9DF9B09D-4100-42C5-8933-DFA572B47600}" type="slidenum">
              <a:rPr lang="en-US" smtClean="0"/>
              <a:t>38</a:t>
            </a:fld>
            <a:endParaRPr lang="en-US"/>
          </a:p>
        </p:txBody>
      </p:sp>
    </p:spTree>
    <p:extLst>
      <p:ext uri="{BB962C8B-B14F-4D97-AF65-F5344CB8AC3E}">
        <p14:creationId xmlns:p14="http://schemas.microsoft.com/office/powerpoint/2010/main" val="129752616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Legacy students</a:t>
            </a:r>
          </a:p>
        </p:txBody>
      </p:sp>
      <p:sp>
        <p:nvSpPr>
          <p:cNvPr id="4" name="Slide Number Placeholder 3"/>
          <p:cNvSpPr>
            <a:spLocks noGrp="1"/>
          </p:cNvSpPr>
          <p:nvPr>
            <p:ph type="sldNum" sz="quarter" idx="10"/>
          </p:nvPr>
        </p:nvSpPr>
        <p:spPr/>
        <p:txBody>
          <a:bodyPr/>
          <a:lstStyle/>
          <a:p>
            <a:fld id="{9DF9B09D-4100-42C5-8933-DFA572B47600}" type="slidenum">
              <a:rPr lang="en-US" smtClean="0"/>
              <a:t>39</a:t>
            </a:fld>
            <a:endParaRPr lang="en-US"/>
          </a:p>
        </p:txBody>
      </p:sp>
    </p:spTree>
    <p:extLst>
      <p:ext uri="{BB962C8B-B14F-4D97-AF65-F5344CB8AC3E}">
        <p14:creationId xmlns:p14="http://schemas.microsoft.com/office/powerpoint/2010/main" val="143385697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Business succession</a:t>
            </a:r>
            <a:r>
              <a:rPr lang="en-US" baseline="0" dirty="0"/>
              <a:t> planning, student mentoring, student loan relief programs.</a:t>
            </a:r>
          </a:p>
          <a:p>
            <a:r>
              <a:rPr lang="en-US" baseline="0" dirty="0"/>
              <a:t>About 10 states have student loan forgiveness programs for pharmacists working in underserved areas.</a:t>
            </a:r>
            <a:endParaRPr lang="en-US" dirty="0"/>
          </a:p>
          <a:p>
            <a:r>
              <a:rPr lang="en-US" dirty="0"/>
              <a:t>“If you can’t beat them, join them”</a:t>
            </a:r>
          </a:p>
        </p:txBody>
      </p:sp>
      <p:sp>
        <p:nvSpPr>
          <p:cNvPr id="4" name="Slide Number Placeholder 3"/>
          <p:cNvSpPr>
            <a:spLocks noGrp="1"/>
          </p:cNvSpPr>
          <p:nvPr>
            <p:ph type="sldNum" sz="quarter" idx="10"/>
          </p:nvPr>
        </p:nvSpPr>
        <p:spPr/>
        <p:txBody>
          <a:bodyPr/>
          <a:lstStyle/>
          <a:p>
            <a:fld id="{9DF9B09D-4100-42C5-8933-DFA572B47600}" type="slidenum">
              <a:rPr lang="en-US" smtClean="0"/>
              <a:t>40</a:t>
            </a:fld>
            <a:endParaRPr lang="en-US"/>
          </a:p>
        </p:txBody>
      </p:sp>
    </p:spTree>
    <p:extLst>
      <p:ext uri="{BB962C8B-B14F-4D97-AF65-F5344CB8AC3E}">
        <p14:creationId xmlns:p14="http://schemas.microsoft.com/office/powerpoint/2010/main" val="33465542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endParaRPr lang="en-US" dirty="0"/>
          </a:p>
        </p:txBody>
      </p:sp>
      <p:sp>
        <p:nvSpPr>
          <p:cNvPr id="4" name="Slide Number Placeholder 3"/>
          <p:cNvSpPr>
            <a:spLocks noGrp="1"/>
          </p:cNvSpPr>
          <p:nvPr>
            <p:ph type="sldNum" sz="quarter" idx="10"/>
          </p:nvPr>
        </p:nvSpPr>
        <p:spPr/>
        <p:txBody>
          <a:bodyPr/>
          <a:lstStyle/>
          <a:p>
            <a:fld id="{9DF9B09D-4100-42C5-8933-DFA572B47600}" type="slidenum">
              <a:rPr lang="en-US" smtClean="0"/>
              <a:t>4</a:t>
            </a:fld>
            <a:endParaRPr lang="en-US"/>
          </a:p>
        </p:txBody>
      </p:sp>
    </p:spTree>
    <p:extLst>
      <p:ext uri="{BB962C8B-B14F-4D97-AF65-F5344CB8AC3E}">
        <p14:creationId xmlns:p14="http://schemas.microsoft.com/office/powerpoint/2010/main" val="2813670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endParaRPr lang="en-US" dirty="0"/>
          </a:p>
        </p:txBody>
      </p:sp>
      <p:sp>
        <p:nvSpPr>
          <p:cNvPr id="4" name="Slide Number Placeholder 3"/>
          <p:cNvSpPr>
            <a:spLocks noGrp="1"/>
          </p:cNvSpPr>
          <p:nvPr>
            <p:ph type="sldNum" sz="quarter" idx="10"/>
          </p:nvPr>
        </p:nvSpPr>
        <p:spPr/>
        <p:txBody>
          <a:bodyPr/>
          <a:lstStyle/>
          <a:p>
            <a:fld id="{9DF9B09D-4100-42C5-8933-DFA572B47600}" type="slidenum">
              <a:rPr lang="en-US" smtClean="0"/>
              <a:t>5</a:t>
            </a:fld>
            <a:endParaRPr lang="en-US"/>
          </a:p>
        </p:txBody>
      </p:sp>
    </p:spTree>
    <p:extLst>
      <p:ext uri="{BB962C8B-B14F-4D97-AF65-F5344CB8AC3E}">
        <p14:creationId xmlns:p14="http://schemas.microsoft.com/office/powerpoint/2010/main" val="17872897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DF9B09D-4100-42C5-8933-DFA572B47600}" type="slidenum">
              <a:rPr lang="en-US" smtClean="0"/>
              <a:t>6</a:t>
            </a:fld>
            <a:endParaRPr lang="en-US"/>
          </a:p>
        </p:txBody>
      </p:sp>
    </p:spTree>
    <p:extLst>
      <p:ext uri="{BB962C8B-B14F-4D97-AF65-F5344CB8AC3E}">
        <p14:creationId xmlns:p14="http://schemas.microsoft.com/office/powerpoint/2010/main" val="10195283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DF9B09D-4100-42C5-8933-DFA572B47600}" type="slidenum">
              <a:rPr lang="en-US" smtClean="0"/>
              <a:t>7</a:t>
            </a:fld>
            <a:endParaRPr lang="en-US"/>
          </a:p>
        </p:txBody>
      </p:sp>
    </p:spTree>
    <p:extLst>
      <p:ext uri="{BB962C8B-B14F-4D97-AF65-F5344CB8AC3E}">
        <p14:creationId xmlns:p14="http://schemas.microsoft.com/office/powerpoint/2010/main" val="318058947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DF9B09D-4100-42C5-8933-DFA572B47600}" type="slidenum">
              <a:rPr lang="en-US" smtClean="0"/>
              <a:t>8</a:t>
            </a:fld>
            <a:endParaRPr lang="en-US"/>
          </a:p>
        </p:txBody>
      </p:sp>
    </p:spTree>
    <p:extLst>
      <p:ext uri="{BB962C8B-B14F-4D97-AF65-F5344CB8AC3E}">
        <p14:creationId xmlns:p14="http://schemas.microsoft.com/office/powerpoint/2010/main" val="20012105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DF9B09D-4100-42C5-8933-DFA572B47600}" type="slidenum">
              <a:rPr lang="en-US" smtClean="0"/>
              <a:t>9</a:t>
            </a:fld>
            <a:endParaRPr lang="en-US"/>
          </a:p>
        </p:txBody>
      </p:sp>
    </p:spTree>
    <p:extLst>
      <p:ext uri="{BB962C8B-B14F-4D97-AF65-F5344CB8AC3E}">
        <p14:creationId xmlns:p14="http://schemas.microsoft.com/office/powerpoint/2010/main" val="414811500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FFD223-7692-4A28-BD13-69079A64307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B43F440-559E-44FB-BB6F-E1B1EAA18BE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2AD6AD9-8FBF-41CB-A318-0A1B0AA3D687}"/>
              </a:ext>
            </a:extLst>
          </p:cNvPr>
          <p:cNvSpPr>
            <a:spLocks noGrp="1"/>
          </p:cNvSpPr>
          <p:nvPr>
            <p:ph type="dt" sz="half" idx="10"/>
          </p:nvPr>
        </p:nvSpPr>
        <p:spPr/>
        <p:txBody>
          <a:bodyPr/>
          <a:lstStyle/>
          <a:p>
            <a:fld id="{B38C1658-E9D3-4D8E-8F1F-E99CE8879413}" type="datetimeFigureOut">
              <a:rPr lang="en-US" smtClean="0"/>
              <a:t>2/19/2024</a:t>
            </a:fld>
            <a:endParaRPr lang="en-US"/>
          </a:p>
        </p:txBody>
      </p:sp>
      <p:sp>
        <p:nvSpPr>
          <p:cNvPr id="5" name="Footer Placeholder 4">
            <a:extLst>
              <a:ext uri="{FF2B5EF4-FFF2-40B4-BE49-F238E27FC236}">
                <a16:creationId xmlns:a16="http://schemas.microsoft.com/office/drawing/2014/main" id="{CF545F80-7241-4B90-A554-636EC7A931B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6C48925-E2DA-4438-9677-321DCE894EE6}"/>
              </a:ext>
            </a:extLst>
          </p:cNvPr>
          <p:cNvSpPr>
            <a:spLocks noGrp="1"/>
          </p:cNvSpPr>
          <p:nvPr>
            <p:ph type="sldNum" sz="quarter" idx="12"/>
          </p:nvPr>
        </p:nvSpPr>
        <p:spPr/>
        <p:txBody>
          <a:bodyPr/>
          <a:lstStyle/>
          <a:p>
            <a:fld id="{848EA02E-7356-4194-8983-698A1F569926}" type="slidenum">
              <a:rPr lang="en-US" smtClean="0"/>
              <a:t>‹#›</a:t>
            </a:fld>
            <a:endParaRPr lang="en-US"/>
          </a:p>
        </p:txBody>
      </p:sp>
    </p:spTree>
    <p:extLst>
      <p:ext uri="{BB962C8B-B14F-4D97-AF65-F5344CB8AC3E}">
        <p14:creationId xmlns:p14="http://schemas.microsoft.com/office/powerpoint/2010/main" val="18509400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AB9031-B53F-4A28-9583-0FB72E167A8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A5C9BF2-A479-4628-9662-15901573BF8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B19D7AA-0DE2-4147-B713-F76E633AC252}"/>
              </a:ext>
            </a:extLst>
          </p:cNvPr>
          <p:cNvSpPr>
            <a:spLocks noGrp="1"/>
          </p:cNvSpPr>
          <p:nvPr>
            <p:ph type="dt" sz="half" idx="10"/>
          </p:nvPr>
        </p:nvSpPr>
        <p:spPr/>
        <p:txBody>
          <a:bodyPr/>
          <a:lstStyle/>
          <a:p>
            <a:fld id="{B38C1658-E9D3-4D8E-8F1F-E99CE8879413}" type="datetimeFigureOut">
              <a:rPr lang="en-US" smtClean="0"/>
              <a:t>2/19/2024</a:t>
            </a:fld>
            <a:endParaRPr lang="en-US"/>
          </a:p>
        </p:txBody>
      </p:sp>
      <p:sp>
        <p:nvSpPr>
          <p:cNvPr id="5" name="Footer Placeholder 4">
            <a:extLst>
              <a:ext uri="{FF2B5EF4-FFF2-40B4-BE49-F238E27FC236}">
                <a16:creationId xmlns:a16="http://schemas.microsoft.com/office/drawing/2014/main" id="{BA8D9755-3FED-434B-AD02-19E252DECB6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DEFFF46-09B8-4D9A-9429-45FBED7C9D26}"/>
              </a:ext>
            </a:extLst>
          </p:cNvPr>
          <p:cNvSpPr>
            <a:spLocks noGrp="1"/>
          </p:cNvSpPr>
          <p:nvPr>
            <p:ph type="sldNum" sz="quarter" idx="12"/>
          </p:nvPr>
        </p:nvSpPr>
        <p:spPr/>
        <p:txBody>
          <a:bodyPr/>
          <a:lstStyle/>
          <a:p>
            <a:fld id="{848EA02E-7356-4194-8983-698A1F569926}" type="slidenum">
              <a:rPr lang="en-US" smtClean="0"/>
              <a:t>‹#›</a:t>
            </a:fld>
            <a:endParaRPr lang="en-US"/>
          </a:p>
        </p:txBody>
      </p:sp>
    </p:spTree>
    <p:extLst>
      <p:ext uri="{BB962C8B-B14F-4D97-AF65-F5344CB8AC3E}">
        <p14:creationId xmlns:p14="http://schemas.microsoft.com/office/powerpoint/2010/main" val="5237921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0395472-BBD7-4140-A1DE-906541B9853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1E867D1-4449-43FA-A2D4-5653371B491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41E789B-AAA3-4795-866B-8C8BB4966CAE}"/>
              </a:ext>
            </a:extLst>
          </p:cNvPr>
          <p:cNvSpPr>
            <a:spLocks noGrp="1"/>
          </p:cNvSpPr>
          <p:nvPr>
            <p:ph type="dt" sz="half" idx="10"/>
          </p:nvPr>
        </p:nvSpPr>
        <p:spPr/>
        <p:txBody>
          <a:bodyPr/>
          <a:lstStyle/>
          <a:p>
            <a:fld id="{B38C1658-E9D3-4D8E-8F1F-E99CE8879413}" type="datetimeFigureOut">
              <a:rPr lang="en-US" smtClean="0"/>
              <a:t>2/19/2024</a:t>
            </a:fld>
            <a:endParaRPr lang="en-US"/>
          </a:p>
        </p:txBody>
      </p:sp>
      <p:sp>
        <p:nvSpPr>
          <p:cNvPr id="5" name="Footer Placeholder 4">
            <a:extLst>
              <a:ext uri="{FF2B5EF4-FFF2-40B4-BE49-F238E27FC236}">
                <a16:creationId xmlns:a16="http://schemas.microsoft.com/office/drawing/2014/main" id="{DC469FD1-36EC-457F-80E6-139A2C8749A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8D83078-4C6E-4DB9-9D21-11E6DAB7B2CA}"/>
              </a:ext>
            </a:extLst>
          </p:cNvPr>
          <p:cNvSpPr>
            <a:spLocks noGrp="1"/>
          </p:cNvSpPr>
          <p:nvPr>
            <p:ph type="sldNum" sz="quarter" idx="12"/>
          </p:nvPr>
        </p:nvSpPr>
        <p:spPr/>
        <p:txBody>
          <a:bodyPr/>
          <a:lstStyle/>
          <a:p>
            <a:fld id="{848EA02E-7356-4194-8983-698A1F569926}" type="slidenum">
              <a:rPr lang="en-US" smtClean="0"/>
              <a:t>‹#›</a:t>
            </a:fld>
            <a:endParaRPr lang="en-US"/>
          </a:p>
        </p:txBody>
      </p:sp>
    </p:spTree>
    <p:extLst>
      <p:ext uri="{BB962C8B-B14F-4D97-AF65-F5344CB8AC3E}">
        <p14:creationId xmlns:p14="http://schemas.microsoft.com/office/powerpoint/2010/main" val="2000731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06FFD4-A80A-4021-910D-3B1950D04D4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C3E340F-B1A6-4584-92E8-939C4CB6AE7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6CFB44E-9314-40C5-8C85-5DE363D965DF}"/>
              </a:ext>
            </a:extLst>
          </p:cNvPr>
          <p:cNvSpPr>
            <a:spLocks noGrp="1"/>
          </p:cNvSpPr>
          <p:nvPr>
            <p:ph type="dt" sz="half" idx="10"/>
          </p:nvPr>
        </p:nvSpPr>
        <p:spPr/>
        <p:txBody>
          <a:bodyPr/>
          <a:lstStyle/>
          <a:p>
            <a:fld id="{B38C1658-E9D3-4D8E-8F1F-E99CE8879413}" type="datetimeFigureOut">
              <a:rPr lang="en-US" smtClean="0"/>
              <a:t>2/19/2024</a:t>
            </a:fld>
            <a:endParaRPr lang="en-US"/>
          </a:p>
        </p:txBody>
      </p:sp>
      <p:sp>
        <p:nvSpPr>
          <p:cNvPr id="5" name="Footer Placeholder 4">
            <a:extLst>
              <a:ext uri="{FF2B5EF4-FFF2-40B4-BE49-F238E27FC236}">
                <a16:creationId xmlns:a16="http://schemas.microsoft.com/office/drawing/2014/main" id="{085A5461-049A-4FF5-876A-89B9645EF81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92BD4D7-93D7-47F2-B269-F5C7723D6F82}"/>
              </a:ext>
            </a:extLst>
          </p:cNvPr>
          <p:cNvSpPr>
            <a:spLocks noGrp="1"/>
          </p:cNvSpPr>
          <p:nvPr>
            <p:ph type="sldNum" sz="quarter" idx="12"/>
          </p:nvPr>
        </p:nvSpPr>
        <p:spPr/>
        <p:txBody>
          <a:bodyPr/>
          <a:lstStyle/>
          <a:p>
            <a:fld id="{848EA02E-7356-4194-8983-698A1F569926}" type="slidenum">
              <a:rPr lang="en-US" smtClean="0"/>
              <a:t>‹#›</a:t>
            </a:fld>
            <a:endParaRPr lang="en-US"/>
          </a:p>
        </p:txBody>
      </p:sp>
    </p:spTree>
    <p:extLst>
      <p:ext uri="{BB962C8B-B14F-4D97-AF65-F5344CB8AC3E}">
        <p14:creationId xmlns:p14="http://schemas.microsoft.com/office/powerpoint/2010/main" val="28862164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CF3AB8-1EA4-416B-8A3D-B13B7CA6CF0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DED6549-0E34-4DDF-91F2-F28B4B22EB8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7D7FCCC-72A9-4CA7-B1FA-5F150B94C84F}"/>
              </a:ext>
            </a:extLst>
          </p:cNvPr>
          <p:cNvSpPr>
            <a:spLocks noGrp="1"/>
          </p:cNvSpPr>
          <p:nvPr>
            <p:ph type="dt" sz="half" idx="10"/>
          </p:nvPr>
        </p:nvSpPr>
        <p:spPr/>
        <p:txBody>
          <a:bodyPr/>
          <a:lstStyle/>
          <a:p>
            <a:fld id="{B38C1658-E9D3-4D8E-8F1F-E99CE8879413}" type="datetimeFigureOut">
              <a:rPr lang="en-US" smtClean="0"/>
              <a:t>2/19/2024</a:t>
            </a:fld>
            <a:endParaRPr lang="en-US"/>
          </a:p>
        </p:txBody>
      </p:sp>
      <p:sp>
        <p:nvSpPr>
          <p:cNvPr id="5" name="Footer Placeholder 4">
            <a:extLst>
              <a:ext uri="{FF2B5EF4-FFF2-40B4-BE49-F238E27FC236}">
                <a16:creationId xmlns:a16="http://schemas.microsoft.com/office/drawing/2014/main" id="{89909E6D-EA84-4ABF-BBB6-66DA7FA3077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52DB4CB-6192-46F2-84E4-22A7412C13FF}"/>
              </a:ext>
            </a:extLst>
          </p:cNvPr>
          <p:cNvSpPr>
            <a:spLocks noGrp="1"/>
          </p:cNvSpPr>
          <p:nvPr>
            <p:ph type="sldNum" sz="quarter" idx="12"/>
          </p:nvPr>
        </p:nvSpPr>
        <p:spPr/>
        <p:txBody>
          <a:bodyPr/>
          <a:lstStyle/>
          <a:p>
            <a:fld id="{848EA02E-7356-4194-8983-698A1F569926}" type="slidenum">
              <a:rPr lang="en-US" smtClean="0"/>
              <a:t>‹#›</a:t>
            </a:fld>
            <a:endParaRPr lang="en-US"/>
          </a:p>
        </p:txBody>
      </p:sp>
    </p:spTree>
    <p:extLst>
      <p:ext uri="{BB962C8B-B14F-4D97-AF65-F5344CB8AC3E}">
        <p14:creationId xmlns:p14="http://schemas.microsoft.com/office/powerpoint/2010/main" val="12597435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F2C0E0-D32F-4277-ACD7-A57F2FD2582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7F51185-7BFB-4056-A490-F0C86F73ECF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FBFB8CB-B8AC-4712-828F-01B0308B25C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B7F5386-F569-4A52-8B0C-D877FE12371C}"/>
              </a:ext>
            </a:extLst>
          </p:cNvPr>
          <p:cNvSpPr>
            <a:spLocks noGrp="1"/>
          </p:cNvSpPr>
          <p:nvPr>
            <p:ph type="dt" sz="half" idx="10"/>
          </p:nvPr>
        </p:nvSpPr>
        <p:spPr/>
        <p:txBody>
          <a:bodyPr/>
          <a:lstStyle/>
          <a:p>
            <a:fld id="{B38C1658-E9D3-4D8E-8F1F-E99CE8879413}" type="datetimeFigureOut">
              <a:rPr lang="en-US" smtClean="0"/>
              <a:t>2/19/2024</a:t>
            </a:fld>
            <a:endParaRPr lang="en-US"/>
          </a:p>
        </p:txBody>
      </p:sp>
      <p:sp>
        <p:nvSpPr>
          <p:cNvPr id="6" name="Footer Placeholder 5">
            <a:extLst>
              <a:ext uri="{FF2B5EF4-FFF2-40B4-BE49-F238E27FC236}">
                <a16:creationId xmlns:a16="http://schemas.microsoft.com/office/drawing/2014/main" id="{FF22790C-EAED-4E57-8E49-D91C5607772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EAD04CC-BED3-4BF0-AB0E-8F1CB4A955BF}"/>
              </a:ext>
            </a:extLst>
          </p:cNvPr>
          <p:cNvSpPr>
            <a:spLocks noGrp="1"/>
          </p:cNvSpPr>
          <p:nvPr>
            <p:ph type="sldNum" sz="quarter" idx="12"/>
          </p:nvPr>
        </p:nvSpPr>
        <p:spPr/>
        <p:txBody>
          <a:bodyPr/>
          <a:lstStyle/>
          <a:p>
            <a:fld id="{848EA02E-7356-4194-8983-698A1F569926}" type="slidenum">
              <a:rPr lang="en-US" smtClean="0"/>
              <a:t>‹#›</a:t>
            </a:fld>
            <a:endParaRPr lang="en-US"/>
          </a:p>
        </p:txBody>
      </p:sp>
    </p:spTree>
    <p:extLst>
      <p:ext uri="{BB962C8B-B14F-4D97-AF65-F5344CB8AC3E}">
        <p14:creationId xmlns:p14="http://schemas.microsoft.com/office/powerpoint/2010/main" val="1922342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A075F6-5866-4CF5-9AAE-3021863E685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29E8D3A-E262-471A-937A-12E885B9C72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318317F-EB32-42F0-B2D5-863382B645C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1CF3122-109C-4EBB-B746-B9EFCFB6DD3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92D1475-78EC-4A3D-AB1E-F6949EE9815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95D9577-22B8-4562-8E20-FFC5B5F2144E}"/>
              </a:ext>
            </a:extLst>
          </p:cNvPr>
          <p:cNvSpPr>
            <a:spLocks noGrp="1"/>
          </p:cNvSpPr>
          <p:nvPr>
            <p:ph type="dt" sz="half" idx="10"/>
          </p:nvPr>
        </p:nvSpPr>
        <p:spPr/>
        <p:txBody>
          <a:bodyPr/>
          <a:lstStyle/>
          <a:p>
            <a:fld id="{B38C1658-E9D3-4D8E-8F1F-E99CE8879413}" type="datetimeFigureOut">
              <a:rPr lang="en-US" smtClean="0"/>
              <a:t>2/19/2024</a:t>
            </a:fld>
            <a:endParaRPr lang="en-US"/>
          </a:p>
        </p:txBody>
      </p:sp>
      <p:sp>
        <p:nvSpPr>
          <p:cNvPr id="8" name="Footer Placeholder 7">
            <a:extLst>
              <a:ext uri="{FF2B5EF4-FFF2-40B4-BE49-F238E27FC236}">
                <a16:creationId xmlns:a16="http://schemas.microsoft.com/office/drawing/2014/main" id="{67CAC006-1A6E-41D6-BBD1-ED4EDCA4EE9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8618E14-567F-483D-AB43-A220CC86EA26}"/>
              </a:ext>
            </a:extLst>
          </p:cNvPr>
          <p:cNvSpPr>
            <a:spLocks noGrp="1"/>
          </p:cNvSpPr>
          <p:nvPr>
            <p:ph type="sldNum" sz="quarter" idx="12"/>
          </p:nvPr>
        </p:nvSpPr>
        <p:spPr/>
        <p:txBody>
          <a:bodyPr/>
          <a:lstStyle/>
          <a:p>
            <a:fld id="{848EA02E-7356-4194-8983-698A1F569926}" type="slidenum">
              <a:rPr lang="en-US" smtClean="0"/>
              <a:t>‹#›</a:t>
            </a:fld>
            <a:endParaRPr lang="en-US"/>
          </a:p>
        </p:txBody>
      </p:sp>
    </p:spTree>
    <p:extLst>
      <p:ext uri="{BB962C8B-B14F-4D97-AF65-F5344CB8AC3E}">
        <p14:creationId xmlns:p14="http://schemas.microsoft.com/office/powerpoint/2010/main" val="16081035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9573A7-4A8B-42E4-B8A8-CDE5DC66298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E3FCD76-17FB-4FCE-9A2C-30230143978D}"/>
              </a:ext>
            </a:extLst>
          </p:cNvPr>
          <p:cNvSpPr>
            <a:spLocks noGrp="1"/>
          </p:cNvSpPr>
          <p:nvPr>
            <p:ph type="dt" sz="half" idx="10"/>
          </p:nvPr>
        </p:nvSpPr>
        <p:spPr/>
        <p:txBody>
          <a:bodyPr/>
          <a:lstStyle/>
          <a:p>
            <a:fld id="{B38C1658-E9D3-4D8E-8F1F-E99CE8879413}" type="datetimeFigureOut">
              <a:rPr lang="en-US" smtClean="0"/>
              <a:t>2/19/2024</a:t>
            </a:fld>
            <a:endParaRPr lang="en-US"/>
          </a:p>
        </p:txBody>
      </p:sp>
      <p:sp>
        <p:nvSpPr>
          <p:cNvPr id="4" name="Footer Placeholder 3">
            <a:extLst>
              <a:ext uri="{FF2B5EF4-FFF2-40B4-BE49-F238E27FC236}">
                <a16:creationId xmlns:a16="http://schemas.microsoft.com/office/drawing/2014/main" id="{F51B254F-1C74-4350-9A09-DB6BA9BFF6A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404ED2E-9D5C-413E-B954-7AEAFF9FA952}"/>
              </a:ext>
            </a:extLst>
          </p:cNvPr>
          <p:cNvSpPr>
            <a:spLocks noGrp="1"/>
          </p:cNvSpPr>
          <p:nvPr>
            <p:ph type="sldNum" sz="quarter" idx="12"/>
          </p:nvPr>
        </p:nvSpPr>
        <p:spPr/>
        <p:txBody>
          <a:bodyPr/>
          <a:lstStyle/>
          <a:p>
            <a:fld id="{848EA02E-7356-4194-8983-698A1F569926}" type="slidenum">
              <a:rPr lang="en-US" smtClean="0"/>
              <a:t>‹#›</a:t>
            </a:fld>
            <a:endParaRPr lang="en-US"/>
          </a:p>
        </p:txBody>
      </p:sp>
    </p:spTree>
    <p:extLst>
      <p:ext uri="{BB962C8B-B14F-4D97-AF65-F5344CB8AC3E}">
        <p14:creationId xmlns:p14="http://schemas.microsoft.com/office/powerpoint/2010/main" val="25763607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A80BAFD-FD91-48D3-A8CE-4FBC8B1CF2D0}"/>
              </a:ext>
            </a:extLst>
          </p:cNvPr>
          <p:cNvSpPr>
            <a:spLocks noGrp="1"/>
          </p:cNvSpPr>
          <p:nvPr>
            <p:ph type="dt" sz="half" idx="10"/>
          </p:nvPr>
        </p:nvSpPr>
        <p:spPr/>
        <p:txBody>
          <a:bodyPr/>
          <a:lstStyle/>
          <a:p>
            <a:fld id="{B38C1658-E9D3-4D8E-8F1F-E99CE8879413}" type="datetimeFigureOut">
              <a:rPr lang="en-US" smtClean="0"/>
              <a:t>2/19/2024</a:t>
            </a:fld>
            <a:endParaRPr lang="en-US"/>
          </a:p>
        </p:txBody>
      </p:sp>
      <p:sp>
        <p:nvSpPr>
          <p:cNvPr id="3" name="Footer Placeholder 2">
            <a:extLst>
              <a:ext uri="{FF2B5EF4-FFF2-40B4-BE49-F238E27FC236}">
                <a16:creationId xmlns:a16="http://schemas.microsoft.com/office/drawing/2014/main" id="{94130356-CE4A-461C-A75E-59FD26AC5CD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BA00672-EC41-4557-B145-DDE24EF033B7}"/>
              </a:ext>
            </a:extLst>
          </p:cNvPr>
          <p:cNvSpPr>
            <a:spLocks noGrp="1"/>
          </p:cNvSpPr>
          <p:nvPr>
            <p:ph type="sldNum" sz="quarter" idx="12"/>
          </p:nvPr>
        </p:nvSpPr>
        <p:spPr/>
        <p:txBody>
          <a:bodyPr/>
          <a:lstStyle/>
          <a:p>
            <a:fld id="{848EA02E-7356-4194-8983-698A1F569926}" type="slidenum">
              <a:rPr lang="en-US" smtClean="0"/>
              <a:t>‹#›</a:t>
            </a:fld>
            <a:endParaRPr lang="en-US"/>
          </a:p>
        </p:txBody>
      </p:sp>
    </p:spTree>
    <p:extLst>
      <p:ext uri="{BB962C8B-B14F-4D97-AF65-F5344CB8AC3E}">
        <p14:creationId xmlns:p14="http://schemas.microsoft.com/office/powerpoint/2010/main" val="1499320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62DBDC-CBBC-4472-B709-6F5E9DE718E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1088153-D85A-4E22-9FF3-5631F851871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B9A5345-8CCB-4E6C-B651-7DD9387BCDD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7DFE6E6-A92C-48EC-9EC6-C10D10D33C08}"/>
              </a:ext>
            </a:extLst>
          </p:cNvPr>
          <p:cNvSpPr>
            <a:spLocks noGrp="1"/>
          </p:cNvSpPr>
          <p:nvPr>
            <p:ph type="dt" sz="half" idx="10"/>
          </p:nvPr>
        </p:nvSpPr>
        <p:spPr/>
        <p:txBody>
          <a:bodyPr/>
          <a:lstStyle/>
          <a:p>
            <a:fld id="{B38C1658-E9D3-4D8E-8F1F-E99CE8879413}" type="datetimeFigureOut">
              <a:rPr lang="en-US" smtClean="0"/>
              <a:t>2/19/2024</a:t>
            </a:fld>
            <a:endParaRPr lang="en-US"/>
          </a:p>
        </p:txBody>
      </p:sp>
      <p:sp>
        <p:nvSpPr>
          <p:cNvPr id="6" name="Footer Placeholder 5">
            <a:extLst>
              <a:ext uri="{FF2B5EF4-FFF2-40B4-BE49-F238E27FC236}">
                <a16:creationId xmlns:a16="http://schemas.microsoft.com/office/drawing/2014/main" id="{303FBFD8-1388-41F5-A003-BE743E3258C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2EF8B3B-6AF8-4B6C-93FB-728C501698C6}"/>
              </a:ext>
            </a:extLst>
          </p:cNvPr>
          <p:cNvSpPr>
            <a:spLocks noGrp="1"/>
          </p:cNvSpPr>
          <p:nvPr>
            <p:ph type="sldNum" sz="quarter" idx="12"/>
          </p:nvPr>
        </p:nvSpPr>
        <p:spPr/>
        <p:txBody>
          <a:bodyPr/>
          <a:lstStyle/>
          <a:p>
            <a:fld id="{848EA02E-7356-4194-8983-698A1F569926}" type="slidenum">
              <a:rPr lang="en-US" smtClean="0"/>
              <a:t>‹#›</a:t>
            </a:fld>
            <a:endParaRPr lang="en-US"/>
          </a:p>
        </p:txBody>
      </p:sp>
    </p:spTree>
    <p:extLst>
      <p:ext uri="{BB962C8B-B14F-4D97-AF65-F5344CB8AC3E}">
        <p14:creationId xmlns:p14="http://schemas.microsoft.com/office/powerpoint/2010/main" val="24940773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B2DF7F-AF64-4114-9F18-38D5DEB9C57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A90A359-F7AF-443C-8483-1C005F231CF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BDDA3FB-E304-4CC2-81BC-6380574C115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3C8EAD1-5206-4DA8-B3D4-237A5ECD71AE}"/>
              </a:ext>
            </a:extLst>
          </p:cNvPr>
          <p:cNvSpPr>
            <a:spLocks noGrp="1"/>
          </p:cNvSpPr>
          <p:nvPr>
            <p:ph type="dt" sz="half" idx="10"/>
          </p:nvPr>
        </p:nvSpPr>
        <p:spPr/>
        <p:txBody>
          <a:bodyPr/>
          <a:lstStyle/>
          <a:p>
            <a:fld id="{B38C1658-E9D3-4D8E-8F1F-E99CE8879413}" type="datetimeFigureOut">
              <a:rPr lang="en-US" smtClean="0"/>
              <a:t>2/19/2024</a:t>
            </a:fld>
            <a:endParaRPr lang="en-US"/>
          </a:p>
        </p:txBody>
      </p:sp>
      <p:sp>
        <p:nvSpPr>
          <p:cNvPr id="6" name="Footer Placeholder 5">
            <a:extLst>
              <a:ext uri="{FF2B5EF4-FFF2-40B4-BE49-F238E27FC236}">
                <a16:creationId xmlns:a16="http://schemas.microsoft.com/office/drawing/2014/main" id="{25C9E90E-39D2-4236-B270-39754B548B4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5D0F2D2-6427-446B-BB1F-CFF71459D0F2}"/>
              </a:ext>
            </a:extLst>
          </p:cNvPr>
          <p:cNvSpPr>
            <a:spLocks noGrp="1"/>
          </p:cNvSpPr>
          <p:nvPr>
            <p:ph type="sldNum" sz="quarter" idx="12"/>
          </p:nvPr>
        </p:nvSpPr>
        <p:spPr/>
        <p:txBody>
          <a:bodyPr/>
          <a:lstStyle/>
          <a:p>
            <a:fld id="{848EA02E-7356-4194-8983-698A1F569926}" type="slidenum">
              <a:rPr lang="en-US" smtClean="0"/>
              <a:t>‹#›</a:t>
            </a:fld>
            <a:endParaRPr lang="en-US"/>
          </a:p>
        </p:txBody>
      </p:sp>
    </p:spTree>
    <p:extLst>
      <p:ext uri="{BB962C8B-B14F-4D97-AF65-F5344CB8AC3E}">
        <p14:creationId xmlns:p14="http://schemas.microsoft.com/office/powerpoint/2010/main" val="11621218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0A92469-74CD-4A6D-8011-935BB846C27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D439DB5-DD05-431B-9B29-EEB6B24B782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2D6D190-DCD3-4EF5-8238-25844AEEA04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38C1658-E9D3-4D8E-8F1F-E99CE8879413}" type="datetimeFigureOut">
              <a:rPr lang="en-US" smtClean="0"/>
              <a:t>2/19/2024</a:t>
            </a:fld>
            <a:endParaRPr lang="en-US"/>
          </a:p>
        </p:txBody>
      </p:sp>
      <p:sp>
        <p:nvSpPr>
          <p:cNvPr id="5" name="Footer Placeholder 4">
            <a:extLst>
              <a:ext uri="{FF2B5EF4-FFF2-40B4-BE49-F238E27FC236}">
                <a16:creationId xmlns:a16="http://schemas.microsoft.com/office/drawing/2014/main" id="{7C4BF804-F79D-427B-949C-A2401E1016F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3DD447F-51B1-43BF-B70D-C41B734BD05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48EA02E-7356-4194-8983-698A1F569926}" type="slidenum">
              <a:rPr lang="en-US" smtClean="0"/>
              <a:t>‹#›</a:t>
            </a:fld>
            <a:endParaRPr lang="en-US"/>
          </a:p>
        </p:txBody>
      </p:sp>
    </p:spTree>
    <p:extLst>
      <p:ext uri="{BB962C8B-B14F-4D97-AF65-F5344CB8AC3E}">
        <p14:creationId xmlns:p14="http://schemas.microsoft.com/office/powerpoint/2010/main" val="158642896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3.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1.xml"/><Relationship Id="rId5" Type="http://schemas.openxmlformats.org/officeDocument/2006/relationships/chart" Target="../charts/chart4.xml"/><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xml"/><Relationship Id="rId1" Type="http://schemas.openxmlformats.org/officeDocument/2006/relationships/slideLayout" Target="../slideLayouts/slideLayout1.xml"/><Relationship Id="rId5" Type="http://schemas.openxmlformats.org/officeDocument/2006/relationships/chart" Target="../charts/chart5.xml"/><Relationship Id="rId4" Type="http://schemas.openxmlformats.org/officeDocument/2006/relationships/image" Target="../media/image4.png"/></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26.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4.png"/></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27.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png"/><Relationship Id="rId18" Type="http://schemas.openxmlformats.org/officeDocument/2006/relationships/image" Target="../media/image18.png"/><Relationship Id="rId3" Type="http://schemas.openxmlformats.org/officeDocument/2006/relationships/image" Target="../media/image3.png"/><Relationship Id="rId7" Type="http://schemas.openxmlformats.org/officeDocument/2006/relationships/image" Target="../media/image7.png"/><Relationship Id="rId12" Type="http://schemas.openxmlformats.org/officeDocument/2006/relationships/image" Target="../media/image12.png"/><Relationship Id="rId17" Type="http://schemas.openxmlformats.org/officeDocument/2006/relationships/image" Target="../media/image17.png"/><Relationship Id="rId2" Type="http://schemas.openxmlformats.org/officeDocument/2006/relationships/notesSlide" Target="../notesSlides/notesSlide2.xml"/><Relationship Id="rId16" Type="http://schemas.openxmlformats.org/officeDocument/2006/relationships/image" Target="../media/image16.png"/><Relationship Id="rId1" Type="http://schemas.openxmlformats.org/officeDocument/2006/relationships/slideLayout" Target="../slideLayouts/slideLayout1.xml"/><Relationship Id="rId6" Type="http://schemas.openxmlformats.org/officeDocument/2006/relationships/image" Target="../media/image6.png"/><Relationship Id="rId11" Type="http://schemas.openxmlformats.org/officeDocument/2006/relationships/image" Target="../media/image11.png"/><Relationship Id="rId5" Type="http://schemas.openxmlformats.org/officeDocument/2006/relationships/image" Target="../media/image5.png"/><Relationship Id="rId15" Type="http://schemas.openxmlformats.org/officeDocument/2006/relationships/image" Target="../media/image15.pn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png"/><Relationship Id="rId14" Type="http://schemas.openxmlformats.org/officeDocument/2006/relationships/image" Target="../media/image14.png"/></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0.xml"/><Relationship Id="rId1" Type="http://schemas.openxmlformats.org/officeDocument/2006/relationships/slideLayout" Target="../slideLayouts/slideLayout1.xml"/><Relationship Id="rId5" Type="http://schemas.openxmlformats.org/officeDocument/2006/relationships/chart" Target="../charts/chart6.xml"/><Relationship Id="rId4" Type="http://schemas.openxmlformats.org/officeDocument/2006/relationships/image" Target="../media/image4.png"/></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1.xml"/><Relationship Id="rId1" Type="http://schemas.openxmlformats.org/officeDocument/2006/relationships/slideLayout" Target="../slideLayouts/slideLayout1.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4.png"/></Relationships>
</file>

<file path=ppt/slides/_rels/slide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2.xml"/><Relationship Id="rId1" Type="http://schemas.openxmlformats.org/officeDocument/2006/relationships/slideLayout" Target="../slideLayouts/slideLayout1.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4.png"/></Relationships>
</file>

<file path=ppt/slides/_rels/slide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3.xml"/><Relationship Id="rId1" Type="http://schemas.openxmlformats.org/officeDocument/2006/relationships/slideLayout" Target="../slideLayouts/slideLayout1.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4.png"/></Relationships>
</file>

<file path=ppt/slides/_rels/slide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4.xml"/><Relationship Id="rId1" Type="http://schemas.openxmlformats.org/officeDocument/2006/relationships/slideLayout" Target="../slideLayouts/slideLayout1.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4.png"/></Relationships>
</file>

<file path=ppt/slides/_rels/slide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5.xml"/><Relationship Id="rId1" Type="http://schemas.openxmlformats.org/officeDocument/2006/relationships/slideLayout" Target="../slideLayouts/slideLayout1.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4.png"/></Relationships>
</file>

<file path=ppt/slides/_rels/slide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6.xml"/><Relationship Id="rId1" Type="http://schemas.openxmlformats.org/officeDocument/2006/relationships/slideLayout" Target="../slideLayouts/slideLayout1.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4.png"/></Relationships>
</file>

<file path=ppt/slides/_rels/slide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7.xml"/><Relationship Id="rId1" Type="http://schemas.openxmlformats.org/officeDocument/2006/relationships/slideLayout" Target="../slideLayouts/slideLayout1.xml"/><Relationship Id="rId5" Type="http://schemas.openxmlformats.org/officeDocument/2006/relationships/image" Target="../media/image40.png"/><Relationship Id="rId4" Type="http://schemas.openxmlformats.org/officeDocument/2006/relationships/image" Target="../media/image4.png"/></Relationships>
</file>

<file path=ppt/slides/_rels/slide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8.xml"/><Relationship Id="rId1" Type="http://schemas.openxmlformats.org/officeDocument/2006/relationships/slideLayout" Target="../slideLayouts/slideLayout1.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png"/></Relationships>
</file>

<file path=ppt/slides/_rels/slide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9.xml"/><Relationship Id="rId1" Type="http://schemas.openxmlformats.org/officeDocument/2006/relationships/slideLayout" Target="../slideLayouts/slideLayout1.xml"/><Relationship Id="rId5" Type="http://schemas.openxmlformats.org/officeDocument/2006/relationships/image" Target="../media/image43.pn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0.xml"/><Relationship Id="rId1" Type="http://schemas.openxmlformats.org/officeDocument/2006/relationships/slideLayout" Target="../slideLayouts/slideLayout1.xml"/><Relationship Id="rId5" Type="http://schemas.openxmlformats.org/officeDocument/2006/relationships/image" Target="../media/image44.png"/><Relationship Id="rId4" Type="http://schemas.openxmlformats.org/officeDocument/2006/relationships/image" Target="../media/image4.png"/></Relationships>
</file>

<file path=ppt/slides/_rels/slide31.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240.png"/><Relationship Id="rId2" Type="http://schemas.openxmlformats.org/officeDocument/2006/relationships/image" Target="../media/image3.png"/><Relationship Id="rId1" Type="http://schemas.openxmlformats.org/officeDocument/2006/relationships/slideLayout" Target="../slideLayouts/slideLayout3.xml"/><Relationship Id="rId6" Type="http://schemas.openxmlformats.org/officeDocument/2006/relationships/image" Target="../media/image45.emf"/><Relationship Id="rId5" Type="http://schemas.openxmlformats.org/officeDocument/2006/relationships/image" Target="../media/image220.png"/><Relationship Id="rId4" Type="http://schemas.openxmlformats.org/officeDocument/2006/relationships/image" Target="../media/image210.png"/></Relationships>
</file>

<file path=ppt/slides/_rels/slide3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3.xml"/><Relationship Id="rId4" Type="http://schemas.openxmlformats.org/officeDocument/2006/relationships/chart" Target="../charts/chart7.xml"/></Relationships>
</file>

<file path=ppt/slides/_rels/slide3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3.xml"/><Relationship Id="rId5" Type="http://schemas.openxmlformats.org/officeDocument/2006/relationships/image" Target="../media/image260.png"/><Relationship Id="rId4" Type="http://schemas.openxmlformats.org/officeDocument/2006/relationships/image" Target="../media/image250.png"/></Relationships>
</file>

<file path=ppt/slides/_rels/slide3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3.xml"/><Relationship Id="rId4" Type="http://schemas.openxmlformats.org/officeDocument/2006/relationships/image" Target="../media/image270.png"/></Relationships>
</file>

<file path=ppt/slides/_rels/slide3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3.xml"/><Relationship Id="rId4" Type="http://schemas.openxmlformats.org/officeDocument/2006/relationships/image" Target="../media/image46.emf"/></Relationships>
</file>

<file path=ppt/slides/_rels/slide3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1.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s/_rels/slide3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2.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s/_rels/slide3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3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4.png"/></Relationships>
</file>

<file path=ppt/slides/_rels/slide4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41.xml.rels><?xml version="1.0" encoding="UTF-8" standalone="yes"?>
<Relationships xmlns="http://schemas.openxmlformats.org/package/2006/relationships"><Relationship Id="rId3" Type="http://schemas.openxmlformats.org/officeDocument/2006/relationships/hyperlink" Target="mailto:Steven.deller@wisc.edu" TargetMode="External"/><Relationship Id="rId2" Type="http://schemas.openxmlformats.org/officeDocument/2006/relationships/hyperlink" Target="mailto:Melissa.Kono@wisc.edu" TargetMode="Externa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chart" Target="../charts/chart1.xml"/><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chart" Target="../charts/chart2.xml"/><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1.xml"/><Relationship Id="rId5" Type="http://schemas.openxmlformats.org/officeDocument/2006/relationships/chart" Target="../charts/chart3.xml"/><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0705EA2-52E1-E62E-ADFE-122F05837240}"/>
              </a:ext>
            </a:extLst>
          </p:cNvPr>
          <p:cNvPicPr>
            <a:picLocks noChangeAspect="1"/>
          </p:cNvPicPr>
          <p:nvPr/>
        </p:nvPicPr>
        <p:blipFill rotWithShape="1">
          <a:blip r:embed="rId3"/>
          <a:srcRect r="18272"/>
          <a:stretch/>
        </p:blipFill>
        <p:spPr>
          <a:xfrm>
            <a:off x="1339499" y="0"/>
            <a:ext cx="10852501" cy="6858000"/>
          </a:xfrm>
          <a:prstGeom prst="rect">
            <a:avLst/>
          </a:prstGeom>
          <a:solidFill>
            <a:schemeClr val="accent1"/>
          </a:solidFill>
        </p:spPr>
      </p:pic>
      <p:pic>
        <p:nvPicPr>
          <p:cNvPr id="2" name="Picture 1"/>
          <p:cNvPicPr>
            <a:picLocks noChangeAspect="1"/>
          </p:cNvPicPr>
          <p:nvPr/>
        </p:nvPicPr>
        <p:blipFill>
          <a:blip r:embed="rId4"/>
          <a:stretch>
            <a:fillRect/>
          </a:stretch>
        </p:blipFill>
        <p:spPr>
          <a:xfrm>
            <a:off x="0" y="0"/>
            <a:ext cx="1358454" cy="6858000"/>
          </a:xfrm>
          <a:prstGeom prst="rect">
            <a:avLst/>
          </a:prstGeom>
        </p:spPr>
      </p:pic>
      <p:sp>
        <p:nvSpPr>
          <p:cNvPr id="11" name="TextBox 10">
            <a:extLst>
              <a:ext uri="{FF2B5EF4-FFF2-40B4-BE49-F238E27FC236}">
                <a16:creationId xmlns:a16="http://schemas.microsoft.com/office/drawing/2014/main" id="{82BC80D5-D5FA-4F7C-A46F-C66FA170017D}"/>
              </a:ext>
            </a:extLst>
          </p:cNvPr>
          <p:cNvSpPr txBox="1"/>
          <p:nvPr/>
        </p:nvSpPr>
        <p:spPr>
          <a:xfrm>
            <a:off x="2980143" y="1098737"/>
            <a:ext cx="7223333" cy="4401205"/>
          </a:xfrm>
          <a:prstGeom prst="rect">
            <a:avLst/>
          </a:prstGeom>
          <a:noFill/>
        </p:spPr>
        <p:txBody>
          <a:bodyPr wrap="square">
            <a:spAutoFit/>
          </a:bodyPr>
          <a:lstStyle/>
          <a:p>
            <a:pPr algn="ctr"/>
            <a:r>
              <a:rPr lang="en-US" sz="3200" dirty="0">
                <a:solidFill>
                  <a:schemeClr val="bg1"/>
                </a:solidFill>
              </a:rPr>
              <a:t>Rural Pharmacies: An Overlooked Piece of the Rural Health Care System</a:t>
            </a:r>
            <a:endParaRPr lang="en-US" sz="3200" dirty="0">
              <a:solidFill>
                <a:schemeClr val="bg1"/>
              </a:solidFill>
              <a:effectLst/>
            </a:endParaRPr>
          </a:p>
          <a:p>
            <a:pPr algn="ctr"/>
            <a:endParaRPr lang="en-US" dirty="0">
              <a:solidFill>
                <a:schemeClr val="bg1"/>
              </a:solidFill>
            </a:endParaRPr>
          </a:p>
          <a:p>
            <a:pPr algn="ctr"/>
            <a:endParaRPr lang="en-US" dirty="0">
              <a:solidFill>
                <a:schemeClr val="bg1"/>
              </a:solidFill>
              <a:effectLst/>
            </a:endParaRPr>
          </a:p>
          <a:p>
            <a:pPr algn="ctr"/>
            <a:r>
              <a:rPr lang="en-US" dirty="0">
                <a:solidFill>
                  <a:schemeClr val="bg1"/>
                </a:solidFill>
                <a:effectLst/>
              </a:rPr>
              <a:t>Melissa </a:t>
            </a:r>
            <a:r>
              <a:rPr lang="en-US" dirty="0" err="1">
                <a:solidFill>
                  <a:schemeClr val="bg1"/>
                </a:solidFill>
                <a:effectLst/>
              </a:rPr>
              <a:t>Kono</a:t>
            </a:r>
            <a:endParaRPr lang="en-US" dirty="0">
              <a:solidFill>
                <a:schemeClr val="bg1"/>
              </a:solidFill>
              <a:effectLst/>
            </a:endParaRPr>
          </a:p>
          <a:p>
            <a:pPr algn="ctr"/>
            <a:r>
              <a:rPr lang="en-US" dirty="0">
                <a:solidFill>
                  <a:schemeClr val="bg1"/>
                </a:solidFill>
                <a:effectLst/>
              </a:rPr>
              <a:t>Community Development Institute</a:t>
            </a:r>
          </a:p>
          <a:p>
            <a:pPr algn="ctr"/>
            <a:r>
              <a:rPr lang="en-US" dirty="0">
                <a:solidFill>
                  <a:schemeClr val="bg1"/>
                </a:solidFill>
                <a:effectLst/>
              </a:rPr>
              <a:t>University of Wisconsin-Madison</a:t>
            </a:r>
          </a:p>
          <a:p>
            <a:pPr algn="ctr"/>
            <a:endParaRPr lang="en-US" dirty="0">
              <a:solidFill>
                <a:schemeClr val="bg1"/>
              </a:solidFill>
            </a:endParaRPr>
          </a:p>
          <a:p>
            <a:pPr algn="ctr"/>
            <a:r>
              <a:rPr lang="en-US" dirty="0">
                <a:solidFill>
                  <a:schemeClr val="bg1"/>
                </a:solidFill>
              </a:rPr>
              <a:t>Steven Deller</a:t>
            </a:r>
          </a:p>
          <a:p>
            <a:pPr algn="ctr"/>
            <a:r>
              <a:rPr lang="en-US" dirty="0">
                <a:solidFill>
                  <a:schemeClr val="bg1"/>
                </a:solidFill>
              </a:rPr>
              <a:t>Department of Agricultural and Applied Economics</a:t>
            </a:r>
          </a:p>
          <a:p>
            <a:pPr algn="ctr"/>
            <a:r>
              <a:rPr lang="en-US" dirty="0">
                <a:solidFill>
                  <a:schemeClr val="bg1"/>
                </a:solidFill>
              </a:rPr>
              <a:t>EDA University Center</a:t>
            </a:r>
          </a:p>
          <a:p>
            <a:pPr algn="ctr"/>
            <a:r>
              <a:rPr lang="en-US" dirty="0">
                <a:solidFill>
                  <a:schemeClr val="bg1"/>
                </a:solidFill>
              </a:rPr>
              <a:t>Community Development Institute</a:t>
            </a:r>
          </a:p>
          <a:p>
            <a:pPr algn="ctr"/>
            <a:r>
              <a:rPr lang="en-US" dirty="0">
                <a:solidFill>
                  <a:schemeClr val="bg1"/>
                </a:solidFill>
              </a:rPr>
              <a:t>University of Wisconsin-Madison</a:t>
            </a:r>
          </a:p>
          <a:p>
            <a:pPr algn="ctr"/>
            <a:endParaRPr lang="en-US" dirty="0">
              <a:solidFill>
                <a:schemeClr val="bg1"/>
              </a:solidFill>
            </a:endParaRPr>
          </a:p>
        </p:txBody>
      </p:sp>
      <p:sp>
        <p:nvSpPr>
          <p:cNvPr id="4" name="TextBox 3">
            <a:extLst>
              <a:ext uri="{FF2B5EF4-FFF2-40B4-BE49-F238E27FC236}">
                <a16:creationId xmlns:a16="http://schemas.microsoft.com/office/drawing/2014/main" id="{39E1310B-B286-010C-EC75-1BFE3B3CDFDD}"/>
              </a:ext>
            </a:extLst>
          </p:cNvPr>
          <p:cNvSpPr txBox="1"/>
          <p:nvPr/>
        </p:nvSpPr>
        <p:spPr>
          <a:xfrm>
            <a:off x="2872292" y="5873675"/>
            <a:ext cx="5432612" cy="923330"/>
          </a:xfrm>
          <a:prstGeom prst="rect">
            <a:avLst/>
          </a:prstGeom>
          <a:noFill/>
        </p:spPr>
        <p:txBody>
          <a:bodyPr wrap="square" rtlCol="0">
            <a:spAutoFit/>
          </a:bodyPr>
          <a:lstStyle/>
          <a:p>
            <a:r>
              <a:rPr lang="en-US" dirty="0">
                <a:solidFill>
                  <a:schemeClr val="bg1"/>
                </a:solidFill>
              </a:rPr>
              <a:t>University of Wisconsin-Madison</a:t>
            </a:r>
          </a:p>
          <a:p>
            <a:r>
              <a:rPr lang="en-US" dirty="0">
                <a:solidFill>
                  <a:schemeClr val="bg1"/>
                </a:solidFill>
              </a:rPr>
              <a:t>EDA University Center Lunch ‘n Learn</a:t>
            </a:r>
          </a:p>
          <a:p>
            <a:r>
              <a:rPr lang="en-US" dirty="0">
                <a:solidFill>
                  <a:schemeClr val="bg1"/>
                </a:solidFill>
              </a:rPr>
              <a:t>Tuesday, February 20, 2024, 12 – 1pm</a:t>
            </a:r>
          </a:p>
        </p:txBody>
      </p:sp>
    </p:spTree>
    <p:extLst>
      <p:ext uri="{BB962C8B-B14F-4D97-AF65-F5344CB8AC3E}">
        <p14:creationId xmlns:p14="http://schemas.microsoft.com/office/powerpoint/2010/main" val="150404162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4929" y="0"/>
            <a:ext cx="656084" cy="6858000"/>
            <a:chOff x="4929" y="0"/>
            <a:chExt cx="656084" cy="6858000"/>
          </a:xfrm>
        </p:grpSpPr>
        <p:pic>
          <p:nvPicPr>
            <p:cNvPr id="5" name="Picture 4"/>
            <p:cNvPicPr>
              <a:picLocks noChangeAspect="1"/>
            </p:cNvPicPr>
            <p:nvPr/>
          </p:nvPicPr>
          <p:blipFill>
            <a:blip r:embed="rId3"/>
            <a:stretch>
              <a:fillRect/>
            </a:stretch>
          </p:blipFill>
          <p:spPr>
            <a:xfrm>
              <a:off x="4929" y="0"/>
              <a:ext cx="656084" cy="6858000"/>
            </a:xfrm>
            <a:prstGeom prst="rect">
              <a:avLst/>
            </a:prstGeom>
          </p:spPr>
        </p:pic>
        <p:pic>
          <p:nvPicPr>
            <p:cNvPr id="6" name="Picture 5"/>
            <p:cNvPicPr>
              <a:picLocks noChangeAspect="1"/>
            </p:cNvPicPr>
            <p:nvPr/>
          </p:nvPicPr>
          <p:blipFill>
            <a:blip r:embed="rId4"/>
            <a:stretch>
              <a:fillRect/>
            </a:stretch>
          </p:blipFill>
          <p:spPr>
            <a:xfrm>
              <a:off x="35461" y="5895178"/>
              <a:ext cx="625552" cy="962822"/>
            </a:xfrm>
            <a:prstGeom prst="rect">
              <a:avLst/>
            </a:prstGeom>
          </p:spPr>
        </p:pic>
      </p:grpSp>
      <p:graphicFrame>
        <p:nvGraphicFramePr>
          <p:cNvPr id="7" name="Chart 6">
            <a:extLst>
              <a:ext uri="{FF2B5EF4-FFF2-40B4-BE49-F238E27FC236}">
                <a16:creationId xmlns:a16="http://schemas.microsoft.com/office/drawing/2014/main" id="{7A3B3AA0-832D-15B6-3CCD-B06081870360}"/>
              </a:ext>
            </a:extLst>
          </p:cNvPr>
          <p:cNvGraphicFramePr/>
          <p:nvPr>
            <p:extLst>
              <p:ext uri="{D42A27DB-BD31-4B8C-83A1-F6EECF244321}">
                <p14:modId xmlns:p14="http://schemas.microsoft.com/office/powerpoint/2010/main" val="3709093015"/>
              </p:ext>
            </p:extLst>
          </p:nvPr>
        </p:nvGraphicFramePr>
        <p:xfrm>
          <a:off x="591671" y="593889"/>
          <a:ext cx="10685929" cy="5769203"/>
        </p:xfrm>
        <a:graphic>
          <a:graphicData uri="http://schemas.openxmlformats.org/drawingml/2006/chart">
            <c:chart xmlns:c="http://schemas.openxmlformats.org/drawingml/2006/chart" xmlns:r="http://schemas.openxmlformats.org/officeDocument/2006/relationships" r:id="rId5"/>
          </a:graphicData>
        </a:graphic>
      </p:graphicFrame>
      <p:sp>
        <p:nvSpPr>
          <p:cNvPr id="2" name="TextBox 1">
            <a:extLst>
              <a:ext uri="{FF2B5EF4-FFF2-40B4-BE49-F238E27FC236}">
                <a16:creationId xmlns:a16="http://schemas.microsoft.com/office/drawing/2014/main" id="{B80D69F9-DC60-74B2-800E-207F3673B8CA}"/>
              </a:ext>
            </a:extLst>
          </p:cNvPr>
          <p:cNvSpPr txBox="1"/>
          <p:nvPr/>
        </p:nvSpPr>
        <p:spPr>
          <a:xfrm>
            <a:off x="1226372" y="6239435"/>
            <a:ext cx="6293223" cy="376518"/>
          </a:xfrm>
          <a:prstGeom prst="rect">
            <a:avLst/>
          </a:prstGeom>
          <a:noFill/>
        </p:spPr>
        <p:txBody>
          <a:bodyPr wrap="square" rtlCol="0">
            <a:spAutoFit/>
          </a:bodyPr>
          <a:lstStyle/>
          <a:p>
            <a:r>
              <a:rPr lang="en-US" dirty="0"/>
              <a:t>All differences are statistically significant at or above 95.0%.</a:t>
            </a:r>
          </a:p>
        </p:txBody>
      </p:sp>
      <p:sp>
        <p:nvSpPr>
          <p:cNvPr id="3" name="TextBox 2">
            <a:extLst>
              <a:ext uri="{FF2B5EF4-FFF2-40B4-BE49-F238E27FC236}">
                <a16:creationId xmlns:a16="http://schemas.microsoft.com/office/drawing/2014/main" id="{B040D711-192B-079F-B6B2-DDF5B0AAA944}"/>
              </a:ext>
            </a:extLst>
          </p:cNvPr>
          <p:cNvSpPr txBox="1"/>
          <p:nvPr/>
        </p:nvSpPr>
        <p:spPr>
          <a:xfrm>
            <a:off x="3528509" y="242046"/>
            <a:ext cx="5553916" cy="400110"/>
          </a:xfrm>
          <a:prstGeom prst="rect">
            <a:avLst/>
          </a:prstGeom>
          <a:noFill/>
        </p:spPr>
        <p:txBody>
          <a:bodyPr wrap="square" rtlCol="0">
            <a:spAutoFit/>
          </a:bodyPr>
          <a:lstStyle/>
          <a:p>
            <a:r>
              <a:rPr lang="en-US" sz="2000" dirty="0"/>
              <a:t>Access to Health Across the Urban-Rural Spectrum</a:t>
            </a:r>
          </a:p>
        </p:txBody>
      </p:sp>
    </p:spTree>
    <p:extLst>
      <p:ext uri="{BB962C8B-B14F-4D97-AF65-F5344CB8AC3E}">
        <p14:creationId xmlns:p14="http://schemas.microsoft.com/office/powerpoint/2010/main" val="61052639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4929" y="0"/>
            <a:ext cx="656084" cy="6858000"/>
            <a:chOff x="4929" y="0"/>
            <a:chExt cx="656084" cy="6858000"/>
          </a:xfrm>
        </p:grpSpPr>
        <p:pic>
          <p:nvPicPr>
            <p:cNvPr id="5" name="Picture 4"/>
            <p:cNvPicPr>
              <a:picLocks noChangeAspect="1"/>
            </p:cNvPicPr>
            <p:nvPr/>
          </p:nvPicPr>
          <p:blipFill>
            <a:blip r:embed="rId3"/>
            <a:stretch>
              <a:fillRect/>
            </a:stretch>
          </p:blipFill>
          <p:spPr>
            <a:xfrm>
              <a:off x="4929" y="0"/>
              <a:ext cx="656084" cy="6858000"/>
            </a:xfrm>
            <a:prstGeom prst="rect">
              <a:avLst/>
            </a:prstGeom>
          </p:spPr>
        </p:pic>
        <p:pic>
          <p:nvPicPr>
            <p:cNvPr id="6" name="Picture 5"/>
            <p:cNvPicPr>
              <a:picLocks noChangeAspect="1"/>
            </p:cNvPicPr>
            <p:nvPr/>
          </p:nvPicPr>
          <p:blipFill>
            <a:blip r:embed="rId4"/>
            <a:stretch>
              <a:fillRect/>
            </a:stretch>
          </p:blipFill>
          <p:spPr>
            <a:xfrm>
              <a:off x="35461" y="5895178"/>
              <a:ext cx="625552" cy="962822"/>
            </a:xfrm>
            <a:prstGeom prst="rect">
              <a:avLst/>
            </a:prstGeom>
          </p:spPr>
        </p:pic>
      </p:grpSp>
      <p:graphicFrame>
        <p:nvGraphicFramePr>
          <p:cNvPr id="7" name="Chart 6">
            <a:extLst>
              <a:ext uri="{FF2B5EF4-FFF2-40B4-BE49-F238E27FC236}">
                <a16:creationId xmlns:a16="http://schemas.microsoft.com/office/drawing/2014/main" id="{5FA457B3-D116-A731-4CBB-1E8D0073A534}"/>
              </a:ext>
            </a:extLst>
          </p:cNvPr>
          <p:cNvGraphicFramePr/>
          <p:nvPr>
            <p:extLst>
              <p:ext uri="{D42A27DB-BD31-4B8C-83A1-F6EECF244321}">
                <p14:modId xmlns:p14="http://schemas.microsoft.com/office/powerpoint/2010/main" val="1539583785"/>
              </p:ext>
            </p:extLst>
          </p:nvPr>
        </p:nvGraphicFramePr>
        <p:xfrm>
          <a:off x="591671" y="593889"/>
          <a:ext cx="10685929" cy="5769203"/>
        </p:xfrm>
        <a:graphic>
          <a:graphicData uri="http://schemas.openxmlformats.org/drawingml/2006/chart">
            <c:chart xmlns:c="http://schemas.openxmlformats.org/drawingml/2006/chart" xmlns:r="http://schemas.openxmlformats.org/officeDocument/2006/relationships" r:id="rId5"/>
          </a:graphicData>
        </a:graphic>
      </p:graphicFrame>
      <p:sp>
        <p:nvSpPr>
          <p:cNvPr id="2" name="TextBox 1">
            <a:extLst>
              <a:ext uri="{FF2B5EF4-FFF2-40B4-BE49-F238E27FC236}">
                <a16:creationId xmlns:a16="http://schemas.microsoft.com/office/drawing/2014/main" id="{C4B90459-F6E6-AC73-8B42-298060C1D72A}"/>
              </a:ext>
            </a:extLst>
          </p:cNvPr>
          <p:cNvSpPr txBox="1"/>
          <p:nvPr/>
        </p:nvSpPr>
        <p:spPr>
          <a:xfrm>
            <a:off x="3528509" y="242046"/>
            <a:ext cx="5553916" cy="400110"/>
          </a:xfrm>
          <a:prstGeom prst="rect">
            <a:avLst/>
          </a:prstGeom>
          <a:noFill/>
        </p:spPr>
        <p:txBody>
          <a:bodyPr wrap="square" rtlCol="0">
            <a:spAutoFit/>
          </a:bodyPr>
          <a:lstStyle/>
          <a:p>
            <a:r>
              <a:rPr lang="en-US" sz="2000" dirty="0"/>
              <a:t>Access to Health Across the Urban-Rural Spectrum</a:t>
            </a:r>
          </a:p>
        </p:txBody>
      </p:sp>
      <p:sp>
        <p:nvSpPr>
          <p:cNvPr id="3" name="TextBox 2">
            <a:extLst>
              <a:ext uri="{FF2B5EF4-FFF2-40B4-BE49-F238E27FC236}">
                <a16:creationId xmlns:a16="http://schemas.microsoft.com/office/drawing/2014/main" id="{57156C72-7A89-14C4-9775-EF828B08E3BB}"/>
              </a:ext>
            </a:extLst>
          </p:cNvPr>
          <p:cNvSpPr txBox="1"/>
          <p:nvPr/>
        </p:nvSpPr>
        <p:spPr>
          <a:xfrm>
            <a:off x="1226372" y="6239435"/>
            <a:ext cx="6293223" cy="376518"/>
          </a:xfrm>
          <a:prstGeom prst="rect">
            <a:avLst/>
          </a:prstGeom>
          <a:noFill/>
        </p:spPr>
        <p:txBody>
          <a:bodyPr wrap="square" rtlCol="0">
            <a:spAutoFit/>
          </a:bodyPr>
          <a:lstStyle/>
          <a:p>
            <a:r>
              <a:rPr lang="en-US" dirty="0"/>
              <a:t>All differences are statistically significant at or above 95.0%.</a:t>
            </a:r>
          </a:p>
        </p:txBody>
      </p:sp>
    </p:spTree>
    <p:extLst>
      <p:ext uri="{BB962C8B-B14F-4D97-AF65-F5344CB8AC3E}">
        <p14:creationId xmlns:p14="http://schemas.microsoft.com/office/powerpoint/2010/main" val="97698322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4929" y="0"/>
            <a:ext cx="656084" cy="6858000"/>
            <a:chOff x="4929" y="0"/>
            <a:chExt cx="656084" cy="6858000"/>
          </a:xfrm>
        </p:grpSpPr>
        <p:pic>
          <p:nvPicPr>
            <p:cNvPr id="5" name="Picture 4"/>
            <p:cNvPicPr>
              <a:picLocks noChangeAspect="1"/>
            </p:cNvPicPr>
            <p:nvPr/>
          </p:nvPicPr>
          <p:blipFill>
            <a:blip r:embed="rId3"/>
            <a:stretch>
              <a:fillRect/>
            </a:stretch>
          </p:blipFill>
          <p:spPr>
            <a:xfrm>
              <a:off x="4929" y="0"/>
              <a:ext cx="656084" cy="6858000"/>
            </a:xfrm>
            <a:prstGeom prst="rect">
              <a:avLst/>
            </a:prstGeom>
          </p:spPr>
        </p:pic>
        <p:pic>
          <p:nvPicPr>
            <p:cNvPr id="6" name="Picture 5"/>
            <p:cNvPicPr>
              <a:picLocks noChangeAspect="1"/>
            </p:cNvPicPr>
            <p:nvPr/>
          </p:nvPicPr>
          <p:blipFill>
            <a:blip r:embed="rId4"/>
            <a:stretch>
              <a:fillRect/>
            </a:stretch>
          </p:blipFill>
          <p:spPr>
            <a:xfrm>
              <a:off x="35461" y="5895178"/>
              <a:ext cx="625552" cy="962822"/>
            </a:xfrm>
            <a:prstGeom prst="rect">
              <a:avLst/>
            </a:prstGeom>
          </p:spPr>
        </p:pic>
      </p:grpSp>
      <p:sp>
        <p:nvSpPr>
          <p:cNvPr id="2" name="TextBox 1">
            <a:extLst>
              <a:ext uri="{FF2B5EF4-FFF2-40B4-BE49-F238E27FC236}">
                <a16:creationId xmlns:a16="http://schemas.microsoft.com/office/drawing/2014/main" id="{4BD8D50A-146B-A214-DA6F-A58E09A548FE}"/>
              </a:ext>
            </a:extLst>
          </p:cNvPr>
          <p:cNvSpPr txBox="1"/>
          <p:nvPr/>
        </p:nvSpPr>
        <p:spPr>
          <a:xfrm>
            <a:off x="3173507" y="521760"/>
            <a:ext cx="5553916" cy="400110"/>
          </a:xfrm>
          <a:prstGeom prst="rect">
            <a:avLst/>
          </a:prstGeom>
          <a:noFill/>
        </p:spPr>
        <p:txBody>
          <a:bodyPr wrap="square" rtlCol="0">
            <a:spAutoFit/>
          </a:bodyPr>
          <a:lstStyle/>
          <a:p>
            <a:r>
              <a:rPr lang="en-US" sz="2000" dirty="0"/>
              <a:t>Health Outcomes Across the Urban-Rural Spectrum</a:t>
            </a:r>
          </a:p>
        </p:txBody>
      </p:sp>
      <p:sp>
        <p:nvSpPr>
          <p:cNvPr id="3" name="TextBox 2">
            <a:extLst>
              <a:ext uri="{FF2B5EF4-FFF2-40B4-BE49-F238E27FC236}">
                <a16:creationId xmlns:a16="http://schemas.microsoft.com/office/drawing/2014/main" id="{072DD231-5577-5114-F6B5-B5C5C7331242}"/>
              </a:ext>
            </a:extLst>
          </p:cNvPr>
          <p:cNvSpPr txBox="1"/>
          <p:nvPr/>
        </p:nvSpPr>
        <p:spPr>
          <a:xfrm>
            <a:off x="1183340" y="1247886"/>
            <a:ext cx="10811435" cy="4524315"/>
          </a:xfrm>
          <a:prstGeom prst="rect">
            <a:avLst/>
          </a:prstGeom>
          <a:noFill/>
        </p:spPr>
        <p:txBody>
          <a:bodyPr wrap="square" rtlCol="0">
            <a:spAutoFit/>
          </a:bodyPr>
          <a:lstStyle/>
          <a:p>
            <a:r>
              <a:rPr lang="en-US" sz="3600" dirty="0"/>
              <a:t>Generally, access to health care is less desirable in rural areas relative to urban, but the patterns across nonmetro adjacent and nonmetro remote are less consistent.  </a:t>
            </a:r>
          </a:p>
          <a:p>
            <a:endParaRPr lang="en-US" sz="3600" dirty="0"/>
          </a:p>
          <a:p>
            <a:r>
              <a:rPr lang="en-US" sz="3600" dirty="0"/>
              <a:t>Are nonmetro adjacent counties simply accessing health care in nearby metro counties? If “yes” how do we define access from a geographic perspective?</a:t>
            </a:r>
          </a:p>
        </p:txBody>
      </p:sp>
    </p:spTree>
    <p:extLst>
      <p:ext uri="{BB962C8B-B14F-4D97-AF65-F5344CB8AC3E}">
        <p14:creationId xmlns:p14="http://schemas.microsoft.com/office/powerpoint/2010/main" val="426495556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4929" y="0"/>
            <a:ext cx="656084" cy="6858000"/>
            <a:chOff x="4929" y="0"/>
            <a:chExt cx="656084" cy="6858000"/>
          </a:xfrm>
        </p:grpSpPr>
        <p:pic>
          <p:nvPicPr>
            <p:cNvPr id="5" name="Picture 4"/>
            <p:cNvPicPr>
              <a:picLocks noChangeAspect="1"/>
            </p:cNvPicPr>
            <p:nvPr/>
          </p:nvPicPr>
          <p:blipFill>
            <a:blip r:embed="rId3"/>
            <a:stretch>
              <a:fillRect/>
            </a:stretch>
          </p:blipFill>
          <p:spPr>
            <a:xfrm>
              <a:off x="4929" y="0"/>
              <a:ext cx="656084" cy="6858000"/>
            </a:xfrm>
            <a:prstGeom prst="rect">
              <a:avLst/>
            </a:prstGeom>
          </p:spPr>
        </p:pic>
        <p:pic>
          <p:nvPicPr>
            <p:cNvPr id="6" name="Picture 5"/>
            <p:cNvPicPr>
              <a:picLocks noChangeAspect="1"/>
            </p:cNvPicPr>
            <p:nvPr/>
          </p:nvPicPr>
          <p:blipFill>
            <a:blip r:embed="rId4"/>
            <a:stretch>
              <a:fillRect/>
            </a:stretch>
          </p:blipFill>
          <p:spPr>
            <a:xfrm>
              <a:off x="35461" y="5895178"/>
              <a:ext cx="625552" cy="962822"/>
            </a:xfrm>
            <a:prstGeom prst="rect">
              <a:avLst/>
            </a:prstGeom>
          </p:spPr>
        </p:pic>
      </p:grpSp>
      <p:sp>
        <p:nvSpPr>
          <p:cNvPr id="2" name="TextBox 1">
            <a:extLst>
              <a:ext uri="{FF2B5EF4-FFF2-40B4-BE49-F238E27FC236}">
                <a16:creationId xmlns:a16="http://schemas.microsoft.com/office/drawing/2014/main" id="{9694D7ED-EBDF-46E5-AAF2-E03345622C52}"/>
              </a:ext>
            </a:extLst>
          </p:cNvPr>
          <p:cNvSpPr txBox="1"/>
          <p:nvPr/>
        </p:nvSpPr>
        <p:spPr>
          <a:xfrm>
            <a:off x="958467" y="863126"/>
            <a:ext cx="10649485" cy="5262979"/>
          </a:xfrm>
          <a:prstGeom prst="rect">
            <a:avLst/>
          </a:prstGeom>
          <a:noFill/>
        </p:spPr>
        <p:txBody>
          <a:bodyPr wrap="square" rtlCol="0">
            <a:spAutoFit/>
          </a:bodyPr>
          <a:lstStyle/>
          <a:p>
            <a:pPr marL="342900" indent="-342900">
              <a:buFont typeface="Arial" panose="020B0604020202020204" pitchFamily="34" charset="0"/>
              <a:buChar char="•"/>
            </a:pPr>
            <a:r>
              <a:rPr lang="en-US" sz="2400" dirty="0"/>
              <a:t>For many parts of rural America access to health care is in crisis.</a:t>
            </a:r>
          </a:p>
          <a:p>
            <a:pPr marL="342900" indent="-342900">
              <a:buFont typeface="Arial" panose="020B0604020202020204" pitchFamily="34" charset="0"/>
              <a:buChar char="•"/>
            </a:pPr>
            <a:endParaRPr lang="en-US" sz="2400" dirty="0"/>
          </a:p>
          <a:p>
            <a:pPr marL="342900" indent="-342900">
              <a:buFont typeface="Arial" panose="020B0604020202020204" pitchFamily="34" charset="0"/>
              <a:buChar char="•"/>
            </a:pPr>
            <a:r>
              <a:rPr lang="en-US" sz="2400" dirty="0"/>
              <a:t>Much of the public discussion tends to focus on rural hospital closures.</a:t>
            </a:r>
          </a:p>
          <a:p>
            <a:pPr marL="342900" indent="-342900">
              <a:buFont typeface="Arial" panose="020B0604020202020204" pitchFamily="34" charset="0"/>
              <a:buChar char="•"/>
            </a:pPr>
            <a:endParaRPr lang="en-US" sz="2400" dirty="0"/>
          </a:p>
          <a:p>
            <a:pPr marL="342900" indent="-342900">
              <a:buFont typeface="Arial" panose="020B0604020202020204" pitchFamily="34" charset="0"/>
              <a:buChar char="•"/>
            </a:pPr>
            <a:r>
              <a:rPr lang="en-US" sz="2400" dirty="0"/>
              <a:t>Hospitals is but one part of the health care delivery systems.</a:t>
            </a:r>
          </a:p>
          <a:p>
            <a:pPr marL="342900" indent="-342900">
              <a:buFont typeface="Arial" panose="020B0604020202020204" pitchFamily="34" charset="0"/>
              <a:buChar char="•"/>
            </a:pPr>
            <a:endParaRPr lang="en-US" sz="2400" dirty="0"/>
          </a:p>
          <a:p>
            <a:pPr marL="342900" indent="-342900">
              <a:buFont typeface="Arial" panose="020B0604020202020204" pitchFamily="34" charset="0"/>
              <a:buChar char="•"/>
            </a:pPr>
            <a:r>
              <a:rPr lang="en-US" sz="2400" dirty="0"/>
              <a:t>Pharmacies are in integral part of the delivery system but is largely overlooked.</a:t>
            </a:r>
          </a:p>
          <a:p>
            <a:endParaRPr lang="en-US" sz="2400" dirty="0"/>
          </a:p>
          <a:p>
            <a:r>
              <a:rPr lang="en-US" sz="2400" dirty="0"/>
              <a:t>In this study we seek to:</a:t>
            </a:r>
          </a:p>
          <a:p>
            <a:endParaRPr lang="en-US" sz="2400" dirty="0"/>
          </a:p>
          <a:p>
            <a:pPr marL="342900" indent="-342900">
              <a:buFont typeface="Wingdings" panose="05000000000000000000" pitchFamily="2" charset="2"/>
              <a:buChar char="§"/>
            </a:pPr>
            <a:r>
              <a:rPr lang="en-US" sz="2400" dirty="0"/>
              <a:t>Analyze patterns of pharmacies across the U.S.</a:t>
            </a:r>
          </a:p>
          <a:p>
            <a:pPr marL="342900" indent="-342900">
              <a:buFont typeface="Wingdings" panose="05000000000000000000" pitchFamily="2" charset="2"/>
              <a:buChar char="§"/>
            </a:pPr>
            <a:r>
              <a:rPr lang="en-US" sz="2400" dirty="0"/>
              <a:t>Is there a distinction between rural and urban communities?</a:t>
            </a:r>
          </a:p>
          <a:p>
            <a:pPr marL="342900" indent="-342900">
              <a:buFont typeface="Wingdings" panose="05000000000000000000" pitchFamily="2" charset="2"/>
              <a:buChar char="§"/>
            </a:pPr>
            <a:r>
              <a:rPr lang="en-US" sz="2400" dirty="0"/>
              <a:t>Is there a distinction between independent and chain pharmacies?</a:t>
            </a:r>
          </a:p>
          <a:p>
            <a:pPr marL="342900" indent="-342900">
              <a:buFont typeface="Wingdings" panose="05000000000000000000" pitchFamily="2" charset="2"/>
              <a:buChar char="§"/>
            </a:pPr>
            <a:r>
              <a:rPr lang="en-US" sz="2400" dirty="0"/>
              <a:t>Does the growth in chain pharmacies “push out” independent pharmacies?</a:t>
            </a:r>
          </a:p>
        </p:txBody>
      </p:sp>
    </p:spTree>
    <p:extLst>
      <p:ext uri="{BB962C8B-B14F-4D97-AF65-F5344CB8AC3E}">
        <p14:creationId xmlns:p14="http://schemas.microsoft.com/office/powerpoint/2010/main" val="33961638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8" end="8"/>
                                            </p:txEl>
                                          </p:spTgt>
                                        </p:tgtEl>
                                        <p:attrNameLst>
                                          <p:attrName>style.visibility</p:attrName>
                                        </p:attrNameLst>
                                      </p:cBhvr>
                                      <p:to>
                                        <p:strVal val="visible"/>
                                      </p:to>
                                    </p:set>
                                    <p:animEffect transition="in" filter="fade">
                                      <p:cBhvr>
                                        <p:cTn id="7" dur="500"/>
                                        <p:tgtEl>
                                          <p:spTgt spid="2">
                                            <p:txEl>
                                              <p:pRg st="8" end="8"/>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2">
                                            <p:txEl>
                                              <p:pRg st="10" end="10"/>
                                            </p:txEl>
                                          </p:spTgt>
                                        </p:tgtEl>
                                        <p:attrNameLst>
                                          <p:attrName>style.visibility</p:attrName>
                                        </p:attrNameLst>
                                      </p:cBhvr>
                                      <p:to>
                                        <p:strVal val="visible"/>
                                      </p:to>
                                    </p:set>
                                    <p:animEffect transition="in" filter="fade">
                                      <p:cBhvr>
                                        <p:cTn id="10" dur="500"/>
                                        <p:tgtEl>
                                          <p:spTgt spid="2">
                                            <p:txEl>
                                              <p:pRg st="10" end="10"/>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2">
                                            <p:txEl>
                                              <p:pRg st="11" end="11"/>
                                            </p:txEl>
                                          </p:spTgt>
                                        </p:tgtEl>
                                        <p:attrNameLst>
                                          <p:attrName>style.visibility</p:attrName>
                                        </p:attrNameLst>
                                      </p:cBhvr>
                                      <p:to>
                                        <p:strVal val="visible"/>
                                      </p:to>
                                    </p:set>
                                    <p:animEffect transition="in" filter="fade">
                                      <p:cBhvr>
                                        <p:cTn id="13" dur="500"/>
                                        <p:tgtEl>
                                          <p:spTgt spid="2">
                                            <p:txEl>
                                              <p:pRg st="11" end="11"/>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2">
                                            <p:txEl>
                                              <p:pRg st="12" end="12"/>
                                            </p:txEl>
                                          </p:spTgt>
                                        </p:tgtEl>
                                        <p:attrNameLst>
                                          <p:attrName>style.visibility</p:attrName>
                                        </p:attrNameLst>
                                      </p:cBhvr>
                                      <p:to>
                                        <p:strVal val="visible"/>
                                      </p:to>
                                    </p:set>
                                    <p:animEffect transition="in" filter="fade">
                                      <p:cBhvr>
                                        <p:cTn id="16" dur="500"/>
                                        <p:tgtEl>
                                          <p:spTgt spid="2">
                                            <p:txEl>
                                              <p:pRg st="12" end="12"/>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2">
                                            <p:txEl>
                                              <p:pRg st="13" end="13"/>
                                            </p:txEl>
                                          </p:spTgt>
                                        </p:tgtEl>
                                        <p:attrNameLst>
                                          <p:attrName>style.visibility</p:attrName>
                                        </p:attrNameLst>
                                      </p:cBhvr>
                                      <p:to>
                                        <p:strVal val="visible"/>
                                      </p:to>
                                    </p:set>
                                    <p:animEffect transition="in" filter="fade">
                                      <p:cBhvr>
                                        <p:cTn id="19" dur="500"/>
                                        <p:tgtEl>
                                          <p:spTgt spid="2">
                                            <p:txEl>
                                              <p:pRg st="13" end="1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9836405" y="0"/>
            <a:ext cx="2355595" cy="6858000"/>
          </a:xfrm>
          <a:prstGeom prst="rect">
            <a:avLst/>
          </a:prstGeom>
        </p:spPr>
      </p:pic>
      <p:sp>
        <p:nvSpPr>
          <p:cNvPr id="2" name="Title 1"/>
          <p:cNvSpPr>
            <a:spLocks noGrp="1"/>
          </p:cNvSpPr>
          <p:nvPr>
            <p:ph type="title"/>
          </p:nvPr>
        </p:nvSpPr>
        <p:spPr/>
        <p:txBody>
          <a:bodyPr/>
          <a:lstStyle/>
          <a:p>
            <a:r>
              <a:rPr lang="en-US" dirty="0"/>
              <a:t>Types of Pharmacies</a:t>
            </a:r>
          </a:p>
        </p:txBody>
      </p:sp>
      <p:sp>
        <p:nvSpPr>
          <p:cNvPr id="3" name="Content Placeholder 2"/>
          <p:cNvSpPr>
            <a:spLocks noGrp="1"/>
          </p:cNvSpPr>
          <p:nvPr>
            <p:ph idx="1"/>
          </p:nvPr>
        </p:nvSpPr>
        <p:spPr>
          <a:xfrm>
            <a:off x="838200" y="1825625"/>
            <a:ext cx="8998205" cy="4351338"/>
          </a:xfrm>
        </p:spPr>
        <p:txBody>
          <a:bodyPr>
            <a:normAutofit fontScale="92500" lnSpcReduction="20000"/>
          </a:bodyPr>
          <a:lstStyle/>
          <a:p>
            <a:r>
              <a:rPr lang="en-US" dirty="0"/>
              <a:t>Community Pharmacies are the most common type of pharmacy but some health care facilities like hospitals, clinics, nursing homes also have pharmacies on the premises.</a:t>
            </a:r>
          </a:p>
          <a:p>
            <a:endParaRPr lang="en-US" dirty="0"/>
          </a:p>
          <a:p>
            <a:r>
              <a:rPr lang="en-US" dirty="0"/>
              <a:t>Other types of pharmacies such as research, regulatory, and compounding deal with the research and production of medications and do not provide services directly to customers.</a:t>
            </a:r>
          </a:p>
          <a:p>
            <a:endParaRPr lang="en-US" dirty="0"/>
          </a:p>
          <a:p>
            <a:r>
              <a:rPr lang="en-US" dirty="0"/>
              <a:t>We delineate amongst community pharmacies to “independent pharmacies” such as those owned by an individual, group, or cooperative of pharmacists, and “chain” pharmacies like Walgreens, CVS, Wal-Mart, etc.</a:t>
            </a:r>
          </a:p>
        </p:txBody>
      </p:sp>
      <p:grpSp>
        <p:nvGrpSpPr>
          <p:cNvPr id="4" name="Group 3"/>
          <p:cNvGrpSpPr/>
          <p:nvPr/>
        </p:nvGrpSpPr>
        <p:grpSpPr>
          <a:xfrm>
            <a:off x="4929" y="0"/>
            <a:ext cx="656084" cy="6858000"/>
            <a:chOff x="4929" y="0"/>
            <a:chExt cx="656084" cy="6858000"/>
          </a:xfrm>
        </p:grpSpPr>
        <p:pic>
          <p:nvPicPr>
            <p:cNvPr id="5" name="Picture 4"/>
            <p:cNvPicPr>
              <a:picLocks noChangeAspect="1"/>
            </p:cNvPicPr>
            <p:nvPr/>
          </p:nvPicPr>
          <p:blipFill>
            <a:blip r:embed="rId4"/>
            <a:stretch>
              <a:fillRect/>
            </a:stretch>
          </p:blipFill>
          <p:spPr>
            <a:xfrm>
              <a:off x="4929" y="0"/>
              <a:ext cx="656084" cy="6858000"/>
            </a:xfrm>
            <a:prstGeom prst="rect">
              <a:avLst/>
            </a:prstGeom>
          </p:spPr>
        </p:pic>
        <p:pic>
          <p:nvPicPr>
            <p:cNvPr id="6" name="Picture 5"/>
            <p:cNvPicPr>
              <a:picLocks noChangeAspect="1"/>
            </p:cNvPicPr>
            <p:nvPr/>
          </p:nvPicPr>
          <p:blipFill>
            <a:blip r:embed="rId5"/>
            <a:stretch>
              <a:fillRect/>
            </a:stretch>
          </p:blipFill>
          <p:spPr>
            <a:xfrm>
              <a:off x="35461" y="5895178"/>
              <a:ext cx="625552" cy="962822"/>
            </a:xfrm>
            <a:prstGeom prst="rect">
              <a:avLst/>
            </a:prstGeom>
          </p:spPr>
        </p:pic>
      </p:grpSp>
    </p:spTree>
    <p:extLst>
      <p:ext uri="{BB962C8B-B14F-4D97-AF65-F5344CB8AC3E}">
        <p14:creationId xmlns:p14="http://schemas.microsoft.com/office/powerpoint/2010/main" val="335428788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Policy changes lead to pharmacy closures</a:t>
            </a:r>
          </a:p>
        </p:txBody>
      </p:sp>
      <p:sp>
        <p:nvSpPr>
          <p:cNvPr id="3" name="Content Placeholder 2"/>
          <p:cNvSpPr>
            <a:spLocks noGrp="1"/>
          </p:cNvSpPr>
          <p:nvPr>
            <p:ph idx="1"/>
          </p:nvPr>
        </p:nvSpPr>
        <p:spPr/>
        <p:txBody>
          <a:bodyPr>
            <a:normAutofit fontScale="92500" lnSpcReduction="10000"/>
          </a:bodyPr>
          <a:lstStyle/>
          <a:p>
            <a:r>
              <a:rPr lang="en-US" dirty="0"/>
              <a:t>The implementation of Medicare Part D in 2006 expanded prescription coverage to Medicare recipients but came with low reimbursement rates for pharmacies, particularly independent community pharmacies who relied on sales of prescriptions by patients paying cash more than retail chain pharmacies.</a:t>
            </a:r>
          </a:p>
          <a:p>
            <a:endParaRPr lang="en-US" dirty="0"/>
          </a:p>
          <a:p>
            <a:r>
              <a:rPr lang="en-US" dirty="0"/>
              <a:t>Left many rural residents without access to a pharmacy— “pharmacy deserts”</a:t>
            </a:r>
          </a:p>
          <a:p>
            <a:endParaRPr lang="en-US" dirty="0"/>
          </a:p>
          <a:p>
            <a:r>
              <a:rPr lang="en-US" dirty="0"/>
              <a:t>Changes to reimbursement rates for Medicare Part D prescriptions, as well as allowing reimbursement for patient counseling</a:t>
            </a:r>
          </a:p>
        </p:txBody>
      </p:sp>
      <p:grpSp>
        <p:nvGrpSpPr>
          <p:cNvPr id="4" name="Group 3"/>
          <p:cNvGrpSpPr/>
          <p:nvPr/>
        </p:nvGrpSpPr>
        <p:grpSpPr>
          <a:xfrm>
            <a:off x="4929" y="0"/>
            <a:ext cx="656084" cy="6858000"/>
            <a:chOff x="4929" y="0"/>
            <a:chExt cx="656084" cy="6858000"/>
          </a:xfrm>
        </p:grpSpPr>
        <p:pic>
          <p:nvPicPr>
            <p:cNvPr id="5" name="Picture 4"/>
            <p:cNvPicPr>
              <a:picLocks noChangeAspect="1"/>
            </p:cNvPicPr>
            <p:nvPr/>
          </p:nvPicPr>
          <p:blipFill>
            <a:blip r:embed="rId3"/>
            <a:stretch>
              <a:fillRect/>
            </a:stretch>
          </p:blipFill>
          <p:spPr>
            <a:xfrm>
              <a:off x="4929" y="0"/>
              <a:ext cx="656084" cy="6858000"/>
            </a:xfrm>
            <a:prstGeom prst="rect">
              <a:avLst/>
            </a:prstGeom>
          </p:spPr>
        </p:pic>
        <p:pic>
          <p:nvPicPr>
            <p:cNvPr id="6" name="Picture 5"/>
            <p:cNvPicPr>
              <a:picLocks noChangeAspect="1"/>
            </p:cNvPicPr>
            <p:nvPr/>
          </p:nvPicPr>
          <p:blipFill>
            <a:blip r:embed="rId4"/>
            <a:stretch>
              <a:fillRect/>
            </a:stretch>
          </p:blipFill>
          <p:spPr>
            <a:xfrm>
              <a:off x="35461" y="5895178"/>
              <a:ext cx="625552" cy="962822"/>
            </a:xfrm>
            <a:prstGeom prst="rect">
              <a:avLst/>
            </a:prstGeom>
          </p:spPr>
        </p:pic>
      </p:grpSp>
    </p:spTree>
    <p:extLst>
      <p:ext uri="{BB962C8B-B14F-4D97-AF65-F5344CB8AC3E}">
        <p14:creationId xmlns:p14="http://schemas.microsoft.com/office/powerpoint/2010/main" val="6036325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Pharmacies as health care</a:t>
            </a:r>
          </a:p>
        </p:txBody>
      </p:sp>
      <p:sp>
        <p:nvSpPr>
          <p:cNvPr id="3" name="Content Placeholder 2"/>
          <p:cNvSpPr>
            <a:spLocks noGrp="1"/>
          </p:cNvSpPr>
          <p:nvPr>
            <p:ph idx="1"/>
          </p:nvPr>
        </p:nvSpPr>
        <p:spPr>
          <a:xfrm>
            <a:off x="838200" y="1690687"/>
            <a:ext cx="10515600" cy="4802187"/>
          </a:xfrm>
        </p:spPr>
        <p:txBody>
          <a:bodyPr>
            <a:normAutofit fontScale="92500" lnSpcReduction="20000"/>
          </a:bodyPr>
          <a:lstStyle/>
          <a:p>
            <a:r>
              <a:rPr lang="en-US" dirty="0"/>
              <a:t>Pharmacists not only ensure that medications are safe but also provide patient counseling.</a:t>
            </a:r>
          </a:p>
          <a:p>
            <a:endParaRPr lang="en-US" dirty="0"/>
          </a:p>
          <a:p>
            <a:r>
              <a:rPr lang="en-US" dirty="0"/>
              <a:t>Pharmacists are more accessible to patients for information and care (and much more cost effective).</a:t>
            </a:r>
          </a:p>
          <a:p>
            <a:endParaRPr lang="en-US" dirty="0"/>
          </a:p>
          <a:p>
            <a:r>
              <a:rPr lang="en-US" dirty="0"/>
              <a:t>Pharmacies provide preventative health services such as immunizations, blood pressure checks and glucose monitoring.</a:t>
            </a:r>
          </a:p>
          <a:p>
            <a:endParaRPr lang="en-US" dirty="0"/>
          </a:p>
          <a:p>
            <a:r>
              <a:rPr lang="en-US" dirty="0"/>
              <a:t>Providing these routine services can help prevent patients from needing more costly care such as hospital stays. Particularly in rural areas, where patients have less access to health care services, pharmacies play a vital role in the delivery of health care.</a:t>
            </a:r>
          </a:p>
          <a:p>
            <a:endParaRPr lang="en-US" dirty="0"/>
          </a:p>
        </p:txBody>
      </p:sp>
      <p:grpSp>
        <p:nvGrpSpPr>
          <p:cNvPr id="4" name="Group 3"/>
          <p:cNvGrpSpPr/>
          <p:nvPr/>
        </p:nvGrpSpPr>
        <p:grpSpPr>
          <a:xfrm>
            <a:off x="4929" y="0"/>
            <a:ext cx="656084" cy="6858000"/>
            <a:chOff x="4929" y="0"/>
            <a:chExt cx="656084" cy="6858000"/>
          </a:xfrm>
        </p:grpSpPr>
        <p:pic>
          <p:nvPicPr>
            <p:cNvPr id="5" name="Picture 4"/>
            <p:cNvPicPr>
              <a:picLocks noChangeAspect="1"/>
            </p:cNvPicPr>
            <p:nvPr/>
          </p:nvPicPr>
          <p:blipFill>
            <a:blip r:embed="rId3"/>
            <a:stretch>
              <a:fillRect/>
            </a:stretch>
          </p:blipFill>
          <p:spPr>
            <a:xfrm>
              <a:off x="4929" y="0"/>
              <a:ext cx="656084" cy="6858000"/>
            </a:xfrm>
            <a:prstGeom prst="rect">
              <a:avLst/>
            </a:prstGeom>
          </p:spPr>
        </p:pic>
        <p:pic>
          <p:nvPicPr>
            <p:cNvPr id="6" name="Picture 5"/>
            <p:cNvPicPr>
              <a:picLocks noChangeAspect="1"/>
            </p:cNvPicPr>
            <p:nvPr/>
          </p:nvPicPr>
          <p:blipFill>
            <a:blip r:embed="rId4"/>
            <a:stretch>
              <a:fillRect/>
            </a:stretch>
          </p:blipFill>
          <p:spPr>
            <a:xfrm>
              <a:off x="35461" y="5895178"/>
              <a:ext cx="625552" cy="962822"/>
            </a:xfrm>
            <a:prstGeom prst="rect">
              <a:avLst/>
            </a:prstGeom>
          </p:spPr>
        </p:pic>
      </p:grpSp>
    </p:spTree>
    <p:extLst>
      <p:ext uri="{BB962C8B-B14F-4D97-AF65-F5344CB8AC3E}">
        <p14:creationId xmlns:p14="http://schemas.microsoft.com/office/powerpoint/2010/main" val="36095342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5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4" end="4"/>
                                            </p:txEl>
                                          </p:spTgt>
                                        </p:tgtEl>
                                        <p:attrNameLst>
                                          <p:attrName>style.visibility</p:attrName>
                                        </p:attrNameLst>
                                      </p:cBhvr>
                                      <p:to>
                                        <p:strVal val="visible"/>
                                      </p:to>
                                    </p:set>
                                    <p:animEffect transition="in" filter="fade">
                                      <p:cBhvr>
                                        <p:cTn id="12" dur="500"/>
                                        <p:tgtEl>
                                          <p:spTgt spid="3">
                                            <p:txEl>
                                              <p:pRg st="4" end="4"/>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animEffect transition="in" filter="fade">
                                      <p:cBhvr>
                                        <p:cTn id="17"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Pharmacies as health care</a:t>
            </a:r>
          </a:p>
        </p:txBody>
      </p:sp>
      <p:sp>
        <p:nvSpPr>
          <p:cNvPr id="3" name="Content Placeholder 2"/>
          <p:cNvSpPr>
            <a:spLocks noGrp="1"/>
          </p:cNvSpPr>
          <p:nvPr>
            <p:ph idx="1"/>
          </p:nvPr>
        </p:nvSpPr>
        <p:spPr>
          <a:xfrm>
            <a:off x="838200" y="1690688"/>
            <a:ext cx="10515600" cy="4351338"/>
          </a:xfrm>
        </p:spPr>
        <p:txBody>
          <a:bodyPr>
            <a:normAutofit/>
          </a:bodyPr>
          <a:lstStyle/>
          <a:p>
            <a:r>
              <a:rPr lang="en-US" dirty="0"/>
              <a:t>Without these services rural consumers delay or forego essential treatment with prescription medications thus exacerbating underlying health problems.</a:t>
            </a:r>
          </a:p>
          <a:p>
            <a:endParaRPr lang="en-US" dirty="0"/>
          </a:p>
          <a:p>
            <a:r>
              <a:rPr lang="en-US" dirty="0"/>
              <a:t>In rural areas, pharmacies may be the only source of qualified health care services, especially as rural hospitals close or consolidate. </a:t>
            </a:r>
          </a:p>
          <a:p>
            <a:endParaRPr lang="en-US" dirty="0"/>
          </a:p>
          <a:p>
            <a:r>
              <a:rPr lang="en-US" dirty="0"/>
              <a:t>High degree of trust with a pharmacist.</a:t>
            </a:r>
          </a:p>
          <a:p>
            <a:endParaRPr lang="en-US" dirty="0"/>
          </a:p>
        </p:txBody>
      </p:sp>
      <p:grpSp>
        <p:nvGrpSpPr>
          <p:cNvPr id="4" name="Group 3"/>
          <p:cNvGrpSpPr/>
          <p:nvPr/>
        </p:nvGrpSpPr>
        <p:grpSpPr>
          <a:xfrm>
            <a:off x="4929" y="0"/>
            <a:ext cx="656084" cy="6858000"/>
            <a:chOff x="4929" y="0"/>
            <a:chExt cx="656084" cy="6858000"/>
          </a:xfrm>
        </p:grpSpPr>
        <p:pic>
          <p:nvPicPr>
            <p:cNvPr id="5" name="Picture 4"/>
            <p:cNvPicPr>
              <a:picLocks noChangeAspect="1"/>
            </p:cNvPicPr>
            <p:nvPr/>
          </p:nvPicPr>
          <p:blipFill>
            <a:blip r:embed="rId3"/>
            <a:stretch>
              <a:fillRect/>
            </a:stretch>
          </p:blipFill>
          <p:spPr>
            <a:xfrm>
              <a:off x="4929" y="0"/>
              <a:ext cx="656084" cy="6858000"/>
            </a:xfrm>
            <a:prstGeom prst="rect">
              <a:avLst/>
            </a:prstGeom>
          </p:spPr>
        </p:pic>
        <p:pic>
          <p:nvPicPr>
            <p:cNvPr id="6" name="Picture 5"/>
            <p:cNvPicPr>
              <a:picLocks noChangeAspect="1"/>
            </p:cNvPicPr>
            <p:nvPr/>
          </p:nvPicPr>
          <p:blipFill>
            <a:blip r:embed="rId4"/>
            <a:stretch>
              <a:fillRect/>
            </a:stretch>
          </p:blipFill>
          <p:spPr>
            <a:xfrm>
              <a:off x="35461" y="5895178"/>
              <a:ext cx="625552" cy="962822"/>
            </a:xfrm>
            <a:prstGeom prst="rect">
              <a:avLst/>
            </a:prstGeom>
          </p:spPr>
        </p:pic>
      </p:grpSp>
    </p:spTree>
    <p:extLst>
      <p:ext uri="{BB962C8B-B14F-4D97-AF65-F5344CB8AC3E}">
        <p14:creationId xmlns:p14="http://schemas.microsoft.com/office/powerpoint/2010/main" val="21131726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4929" y="0"/>
            <a:ext cx="656084" cy="6858000"/>
            <a:chOff x="4929" y="0"/>
            <a:chExt cx="656084" cy="6858000"/>
          </a:xfrm>
        </p:grpSpPr>
        <p:pic>
          <p:nvPicPr>
            <p:cNvPr id="5" name="Picture 4"/>
            <p:cNvPicPr>
              <a:picLocks noChangeAspect="1"/>
            </p:cNvPicPr>
            <p:nvPr/>
          </p:nvPicPr>
          <p:blipFill>
            <a:blip r:embed="rId3"/>
            <a:stretch>
              <a:fillRect/>
            </a:stretch>
          </p:blipFill>
          <p:spPr>
            <a:xfrm>
              <a:off x="4929" y="0"/>
              <a:ext cx="656084" cy="6858000"/>
            </a:xfrm>
            <a:prstGeom prst="rect">
              <a:avLst/>
            </a:prstGeom>
          </p:spPr>
        </p:pic>
        <p:pic>
          <p:nvPicPr>
            <p:cNvPr id="6" name="Picture 5"/>
            <p:cNvPicPr>
              <a:picLocks noChangeAspect="1"/>
            </p:cNvPicPr>
            <p:nvPr/>
          </p:nvPicPr>
          <p:blipFill>
            <a:blip r:embed="rId4"/>
            <a:stretch>
              <a:fillRect/>
            </a:stretch>
          </p:blipFill>
          <p:spPr>
            <a:xfrm>
              <a:off x="35461" y="5895178"/>
              <a:ext cx="625552" cy="962822"/>
            </a:xfrm>
            <a:prstGeom prst="rect">
              <a:avLst/>
            </a:prstGeom>
          </p:spPr>
        </p:pic>
      </p:grpSp>
      <p:grpSp>
        <p:nvGrpSpPr>
          <p:cNvPr id="15" name="Group 14">
            <a:extLst>
              <a:ext uri="{FF2B5EF4-FFF2-40B4-BE49-F238E27FC236}">
                <a16:creationId xmlns:a16="http://schemas.microsoft.com/office/drawing/2014/main" id="{B871562A-479F-0E7C-2674-DA80D439ED9D}"/>
              </a:ext>
            </a:extLst>
          </p:cNvPr>
          <p:cNvGrpSpPr/>
          <p:nvPr/>
        </p:nvGrpSpPr>
        <p:grpSpPr>
          <a:xfrm>
            <a:off x="1080351" y="2294004"/>
            <a:ext cx="4578172" cy="1847690"/>
            <a:chOff x="3619154" y="2971736"/>
            <a:chExt cx="5855711" cy="2419688"/>
          </a:xfrm>
        </p:grpSpPr>
        <p:pic>
          <p:nvPicPr>
            <p:cNvPr id="12" name="Picture 11">
              <a:extLst>
                <a:ext uri="{FF2B5EF4-FFF2-40B4-BE49-F238E27FC236}">
                  <a16:creationId xmlns:a16="http://schemas.microsoft.com/office/drawing/2014/main" id="{4B8C6652-B345-FB7E-10C5-463EA04C240B}"/>
                </a:ext>
              </a:extLst>
            </p:cNvPr>
            <p:cNvPicPr>
              <a:picLocks noChangeAspect="1"/>
            </p:cNvPicPr>
            <p:nvPr/>
          </p:nvPicPr>
          <p:blipFill>
            <a:blip r:embed="rId5"/>
            <a:stretch>
              <a:fillRect/>
            </a:stretch>
          </p:blipFill>
          <p:spPr>
            <a:xfrm>
              <a:off x="3663804" y="3886264"/>
              <a:ext cx="5811061" cy="1505160"/>
            </a:xfrm>
            <a:prstGeom prst="rect">
              <a:avLst/>
            </a:prstGeom>
          </p:spPr>
        </p:pic>
        <p:pic>
          <p:nvPicPr>
            <p:cNvPr id="14" name="Picture 13">
              <a:extLst>
                <a:ext uri="{FF2B5EF4-FFF2-40B4-BE49-F238E27FC236}">
                  <a16:creationId xmlns:a16="http://schemas.microsoft.com/office/drawing/2014/main" id="{6F555E00-86EF-88A1-E505-E704EF5D581C}"/>
                </a:ext>
              </a:extLst>
            </p:cNvPr>
            <p:cNvPicPr>
              <a:picLocks noChangeAspect="1"/>
            </p:cNvPicPr>
            <p:nvPr/>
          </p:nvPicPr>
          <p:blipFill>
            <a:blip r:embed="rId6"/>
            <a:stretch>
              <a:fillRect/>
            </a:stretch>
          </p:blipFill>
          <p:spPr>
            <a:xfrm>
              <a:off x="3619154" y="2971736"/>
              <a:ext cx="4953691" cy="914528"/>
            </a:xfrm>
            <a:prstGeom prst="rect">
              <a:avLst/>
            </a:prstGeom>
          </p:spPr>
        </p:pic>
      </p:grpSp>
      <p:pic>
        <p:nvPicPr>
          <p:cNvPr id="17" name="Picture 16">
            <a:extLst>
              <a:ext uri="{FF2B5EF4-FFF2-40B4-BE49-F238E27FC236}">
                <a16:creationId xmlns:a16="http://schemas.microsoft.com/office/drawing/2014/main" id="{C5EE7405-9AF7-02C4-C7BE-DAFB9E7C52B8}"/>
              </a:ext>
            </a:extLst>
          </p:cNvPr>
          <p:cNvPicPr>
            <a:picLocks noChangeAspect="1"/>
          </p:cNvPicPr>
          <p:nvPr/>
        </p:nvPicPr>
        <p:blipFill>
          <a:blip r:embed="rId7"/>
          <a:stretch>
            <a:fillRect/>
          </a:stretch>
        </p:blipFill>
        <p:spPr>
          <a:xfrm>
            <a:off x="5855838" y="0"/>
            <a:ext cx="6440060" cy="6858000"/>
          </a:xfrm>
          <a:prstGeom prst="rect">
            <a:avLst/>
          </a:prstGeom>
        </p:spPr>
      </p:pic>
    </p:spTree>
    <p:extLst>
      <p:ext uri="{BB962C8B-B14F-4D97-AF65-F5344CB8AC3E}">
        <p14:creationId xmlns:p14="http://schemas.microsoft.com/office/powerpoint/2010/main" val="145552210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4929" y="0"/>
            <a:ext cx="656084" cy="6858000"/>
            <a:chOff x="4929" y="0"/>
            <a:chExt cx="656084" cy="6858000"/>
          </a:xfrm>
        </p:grpSpPr>
        <p:pic>
          <p:nvPicPr>
            <p:cNvPr id="5" name="Picture 4"/>
            <p:cNvPicPr>
              <a:picLocks noChangeAspect="1"/>
            </p:cNvPicPr>
            <p:nvPr/>
          </p:nvPicPr>
          <p:blipFill>
            <a:blip r:embed="rId3"/>
            <a:stretch>
              <a:fillRect/>
            </a:stretch>
          </p:blipFill>
          <p:spPr>
            <a:xfrm>
              <a:off x="4929" y="0"/>
              <a:ext cx="656084" cy="6858000"/>
            </a:xfrm>
            <a:prstGeom prst="rect">
              <a:avLst/>
            </a:prstGeom>
          </p:spPr>
        </p:pic>
        <p:pic>
          <p:nvPicPr>
            <p:cNvPr id="6" name="Picture 5"/>
            <p:cNvPicPr>
              <a:picLocks noChangeAspect="1"/>
            </p:cNvPicPr>
            <p:nvPr/>
          </p:nvPicPr>
          <p:blipFill>
            <a:blip r:embed="rId4"/>
            <a:stretch>
              <a:fillRect/>
            </a:stretch>
          </p:blipFill>
          <p:spPr>
            <a:xfrm>
              <a:off x="35461" y="5895178"/>
              <a:ext cx="625552" cy="962822"/>
            </a:xfrm>
            <a:prstGeom prst="rect">
              <a:avLst/>
            </a:prstGeom>
          </p:spPr>
        </p:pic>
      </p:grpSp>
      <p:grpSp>
        <p:nvGrpSpPr>
          <p:cNvPr id="15" name="Group 14">
            <a:extLst>
              <a:ext uri="{FF2B5EF4-FFF2-40B4-BE49-F238E27FC236}">
                <a16:creationId xmlns:a16="http://schemas.microsoft.com/office/drawing/2014/main" id="{B871562A-479F-0E7C-2674-DA80D439ED9D}"/>
              </a:ext>
            </a:extLst>
          </p:cNvPr>
          <p:cNvGrpSpPr/>
          <p:nvPr/>
        </p:nvGrpSpPr>
        <p:grpSpPr>
          <a:xfrm>
            <a:off x="1080351" y="2294004"/>
            <a:ext cx="4578172" cy="1847690"/>
            <a:chOff x="3619154" y="2971736"/>
            <a:chExt cx="5855711" cy="2419688"/>
          </a:xfrm>
        </p:grpSpPr>
        <p:pic>
          <p:nvPicPr>
            <p:cNvPr id="12" name="Picture 11">
              <a:extLst>
                <a:ext uri="{FF2B5EF4-FFF2-40B4-BE49-F238E27FC236}">
                  <a16:creationId xmlns:a16="http://schemas.microsoft.com/office/drawing/2014/main" id="{4B8C6652-B345-FB7E-10C5-463EA04C240B}"/>
                </a:ext>
              </a:extLst>
            </p:cNvPr>
            <p:cNvPicPr>
              <a:picLocks noChangeAspect="1"/>
            </p:cNvPicPr>
            <p:nvPr/>
          </p:nvPicPr>
          <p:blipFill>
            <a:blip r:embed="rId5"/>
            <a:stretch>
              <a:fillRect/>
            </a:stretch>
          </p:blipFill>
          <p:spPr>
            <a:xfrm>
              <a:off x="3663804" y="3886264"/>
              <a:ext cx="5811061" cy="1505160"/>
            </a:xfrm>
            <a:prstGeom prst="rect">
              <a:avLst/>
            </a:prstGeom>
          </p:spPr>
        </p:pic>
        <p:pic>
          <p:nvPicPr>
            <p:cNvPr id="14" name="Picture 13">
              <a:extLst>
                <a:ext uri="{FF2B5EF4-FFF2-40B4-BE49-F238E27FC236}">
                  <a16:creationId xmlns:a16="http://schemas.microsoft.com/office/drawing/2014/main" id="{6F555E00-86EF-88A1-E505-E704EF5D581C}"/>
                </a:ext>
              </a:extLst>
            </p:cNvPr>
            <p:cNvPicPr>
              <a:picLocks noChangeAspect="1"/>
            </p:cNvPicPr>
            <p:nvPr/>
          </p:nvPicPr>
          <p:blipFill>
            <a:blip r:embed="rId6"/>
            <a:stretch>
              <a:fillRect/>
            </a:stretch>
          </p:blipFill>
          <p:spPr>
            <a:xfrm>
              <a:off x="3619154" y="2971736"/>
              <a:ext cx="4953691" cy="914528"/>
            </a:xfrm>
            <a:prstGeom prst="rect">
              <a:avLst/>
            </a:prstGeom>
          </p:spPr>
        </p:pic>
      </p:grpSp>
      <p:pic>
        <p:nvPicPr>
          <p:cNvPr id="3" name="Picture 2">
            <a:extLst>
              <a:ext uri="{FF2B5EF4-FFF2-40B4-BE49-F238E27FC236}">
                <a16:creationId xmlns:a16="http://schemas.microsoft.com/office/drawing/2014/main" id="{2A8A1172-DD5C-DB0E-D18B-F467B36614F9}"/>
              </a:ext>
            </a:extLst>
          </p:cNvPr>
          <p:cNvPicPr>
            <a:picLocks noChangeAspect="1"/>
          </p:cNvPicPr>
          <p:nvPr/>
        </p:nvPicPr>
        <p:blipFill>
          <a:blip r:embed="rId7"/>
          <a:stretch>
            <a:fillRect/>
          </a:stretch>
        </p:blipFill>
        <p:spPr>
          <a:xfrm>
            <a:off x="5900118" y="0"/>
            <a:ext cx="6256421" cy="6858000"/>
          </a:xfrm>
          <a:prstGeom prst="rect">
            <a:avLst/>
          </a:prstGeom>
        </p:spPr>
      </p:pic>
    </p:spTree>
    <p:extLst>
      <p:ext uri="{BB962C8B-B14F-4D97-AF65-F5344CB8AC3E}">
        <p14:creationId xmlns:p14="http://schemas.microsoft.com/office/powerpoint/2010/main" val="281348062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4929" y="0"/>
            <a:ext cx="656084" cy="6858000"/>
            <a:chOff x="4929" y="0"/>
            <a:chExt cx="656084" cy="6858000"/>
          </a:xfrm>
        </p:grpSpPr>
        <p:pic>
          <p:nvPicPr>
            <p:cNvPr id="5" name="Picture 4"/>
            <p:cNvPicPr>
              <a:picLocks noChangeAspect="1"/>
            </p:cNvPicPr>
            <p:nvPr/>
          </p:nvPicPr>
          <p:blipFill>
            <a:blip r:embed="rId3"/>
            <a:stretch>
              <a:fillRect/>
            </a:stretch>
          </p:blipFill>
          <p:spPr>
            <a:xfrm>
              <a:off x="4929" y="0"/>
              <a:ext cx="656084" cy="6858000"/>
            </a:xfrm>
            <a:prstGeom prst="rect">
              <a:avLst/>
            </a:prstGeom>
          </p:spPr>
        </p:pic>
        <p:pic>
          <p:nvPicPr>
            <p:cNvPr id="6" name="Picture 5"/>
            <p:cNvPicPr>
              <a:picLocks noChangeAspect="1"/>
            </p:cNvPicPr>
            <p:nvPr/>
          </p:nvPicPr>
          <p:blipFill>
            <a:blip r:embed="rId4"/>
            <a:stretch>
              <a:fillRect/>
            </a:stretch>
          </p:blipFill>
          <p:spPr>
            <a:xfrm>
              <a:off x="35461" y="5895178"/>
              <a:ext cx="625552" cy="962822"/>
            </a:xfrm>
            <a:prstGeom prst="rect">
              <a:avLst/>
            </a:prstGeom>
          </p:spPr>
        </p:pic>
      </p:grpSp>
      <p:grpSp>
        <p:nvGrpSpPr>
          <p:cNvPr id="11" name="Group 10">
            <a:extLst>
              <a:ext uri="{FF2B5EF4-FFF2-40B4-BE49-F238E27FC236}">
                <a16:creationId xmlns:a16="http://schemas.microsoft.com/office/drawing/2014/main" id="{DD735BFB-6DFA-49D1-AF8E-BC1062E58999}"/>
              </a:ext>
            </a:extLst>
          </p:cNvPr>
          <p:cNvGrpSpPr/>
          <p:nvPr/>
        </p:nvGrpSpPr>
        <p:grpSpPr>
          <a:xfrm>
            <a:off x="847371" y="725198"/>
            <a:ext cx="5698399" cy="1574411"/>
            <a:chOff x="2052637" y="2166492"/>
            <a:chExt cx="5698399" cy="1574411"/>
          </a:xfrm>
        </p:grpSpPr>
        <p:pic>
          <p:nvPicPr>
            <p:cNvPr id="3" name="Picture 2">
              <a:extLst>
                <a:ext uri="{FF2B5EF4-FFF2-40B4-BE49-F238E27FC236}">
                  <a16:creationId xmlns:a16="http://schemas.microsoft.com/office/drawing/2014/main" id="{E61663E5-537B-4BC1-8EFA-9F7B44112032}"/>
                </a:ext>
              </a:extLst>
            </p:cNvPr>
            <p:cNvPicPr>
              <a:picLocks noChangeAspect="1"/>
            </p:cNvPicPr>
            <p:nvPr/>
          </p:nvPicPr>
          <p:blipFill>
            <a:blip r:embed="rId5"/>
            <a:stretch>
              <a:fillRect/>
            </a:stretch>
          </p:blipFill>
          <p:spPr>
            <a:xfrm>
              <a:off x="2052637" y="2667000"/>
              <a:ext cx="5698399" cy="1073903"/>
            </a:xfrm>
            <a:prstGeom prst="rect">
              <a:avLst/>
            </a:prstGeom>
          </p:spPr>
        </p:pic>
        <p:pic>
          <p:nvPicPr>
            <p:cNvPr id="10" name="Picture 9">
              <a:extLst>
                <a:ext uri="{FF2B5EF4-FFF2-40B4-BE49-F238E27FC236}">
                  <a16:creationId xmlns:a16="http://schemas.microsoft.com/office/drawing/2014/main" id="{B19036CA-CF23-4F38-A120-ACB2D658548A}"/>
                </a:ext>
              </a:extLst>
            </p:cNvPr>
            <p:cNvPicPr>
              <a:picLocks noChangeAspect="1"/>
            </p:cNvPicPr>
            <p:nvPr/>
          </p:nvPicPr>
          <p:blipFill>
            <a:blip r:embed="rId6"/>
            <a:stretch>
              <a:fillRect/>
            </a:stretch>
          </p:blipFill>
          <p:spPr>
            <a:xfrm>
              <a:off x="2052637" y="2166492"/>
              <a:ext cx="2219325" cy="371475"/>
            </a:xfrm>
            <a:prstGeom prst="rect">
              <a:avLst/>
            </a:prstGeom>
          </p:spPr>
        </p:pic>
      </p:grpSp>
      <p:grpSp>
        <p:nvGrpSpPr>
          <p:cNvPr id="18" name="Group 17">
            <a:extLst>
              <a:ext uri="{FF2B5EF4-FFF2-40B4-BE49-F238E27FC236}">
                <a16:creationId xmlns:a16="http://schemas.microsoft.com/office/drawing/2014/main" id="{636185E5-A855-47B5-ACF8-77F003F859A5}"/>
              </a:ext>
            </a:extLst>
          </p:cNvPr>
          <p:cNvGrpSpPr/>
          <p:nvPr/>
        </p:nvGrpSpPr>
        <p:grpSpPr>
          <a:xfrm>
            <a:off x="847371" y="2572286"/>
            <a:ext cx="3685735" cy="1470616"/>
            <a:chOff x="1326244" y="2842201"/>
            <a:chExt cx="6142780" cy="2332201"/>
          </a:xfrm>
        </p:grpSpPr>
        <p:pic>
          <p:nvPicPr>
            <p:cNvPr id="13" name="Picture 12">
              <a:extLst>
                <a:ext uri="{FF2B5EF4-FFF2-40B4-BE49-F238E27FC236}">
                  <a16:creationId xmlns:a16="http://schemas.microsoft.com/office/drawing/2014/main" id="{615067C4-067B-499D-A8DB-EB12EA9584DD}"/>
                </a:ext>
              </a:extLst>
            </p:cNvPr>
            <p:cNvPicPr>
              <a:picLocks noChangeAspect="1"/>
            </p:cNvPicPr>
            <p:nvPr/>
          </p:nvPicPr>
          <p:blipFill>
            <a:blip r:embed="rId7"/>
            <a:stretch>
              <a:fillRect/>
            </a:stretch>
          </p:blipFill>
          <p:spPr>
            <a:xfrm>
              <a:off x="1326244" y="3429001"/>
              <a:ext cx="5698399" cy="1288758"/>
            </a:xfrm>
            <a:prstGeom prst="rect">
              <a:avLst/>
            </a:prstGeom>
          </p:spPr>
        </p:pic>
        <p:pic>
          <p:nvPicPr>
            <p:cNvPr id="15" name="Picture 14">
              <a:extLst>
                <a:ext uri="{FF2B5EF4-FFF2-40B4-BE49-F238E27FC236}">
                  <a16:creationId xmlns:a16="http://schemas.microsoft.com/office/drawing/2014/main" id="{CACD283C-95AF-4553-938B-555C999007A1}"/>
                </a:ext>
              </a:extLst>
            </p:cNvPr>
            <p:cNvPicPr>
              <a:picLocks noChangeAspect="1"/>
            </p:cNvPicPr>
            <p:nvPr/>
          </p:nvPicPr>
          <p:blipFill>
            <a:blip r:embed="rId8"/>
            <a:stretch>
              <a:fillRect/>
            </a:stretch>
          </p:blipFill>
          <p:spPr>
            <a:xfrm>
              <a:off x="1326244" y="4717759"/>
              <a:ext cx="6142780" cy="456643"/>
            </a:xfrm>
            <a:prstGeom prst="rect">
              <a:avLst/>
            </a:prstGeom>
          </p:spPr>
        </p:pic>
        <p:pic>
          <p:nvPicPr>
            <p:cNvPr id="17" name="Picture 16">
              <a:extLst>
                <a:ext uri="{FF2B5EF4-FFF2-40B4-BE49-F238E27FC236}">
                  <a16:creationId xmlns:a16="http://schemas.microsoft.com/office/drawing/2014/main" id="{6E6FD38E-9D11-4A29-93ED-9F040C34B178}"/>
                </a:ext>
              </a:extLst>
            </p:cNvPr>
            <p:cNvPicPr>
              <a:picLocks noChangeAspect="1"/>
            </p:cNvPicPr>
            <p:nvPr/>
          </p:nvPicPr>
          <p:blipFill>
            <a:blip r:embed="rId9"/>
            <a:stretch>
              <a:fillRect/>
            </a:stretch>
          </p:blipFill>
          <p:spPr>
            <a:xfrm>
              <a:off x="1326244" y="2842201"/>
              <a:ext cx="1832183" cy="545890"/>
            </a:xfrm>
            <a:prstGeom prst="rect">
              <a:avLst/>
            </a:prstGeom>
          </p:spPr>
        </p:pic>
      </p:grpSp>
      <p:grpSp>
        <p:nvGrpSpPr>
          <p:cNvPr id="23" name="Group 22">
            <a:extLst>
              <a:ext uri="{FF2B5EF4-FFF2-40B4-BE49-F238E27FC236}">
                <a16:creationId xmlns:a16="http://schemas.microsoft.com/office/drawing/2014/main" id="{468AF932-44B8-4C74-B8C0-41B119BEB351}"/>
              </a:ext>
            </a:extLst>
          </p:cNvPr>
          <p:cNvGrpSpPr/>
          <p:nvPr/>
        </p:nvGrpSpPr>
        <p:grpSpPr>
          <a:xfrm>
            <a:off x="847371" y="5236107"/>
            <a:ext cx="5385945" cy="1390650"/>
            <a:chOff x="7285423" y="1401589"/>
            <a:chExt cx="5385945" cy="1390650"/>
          </a:xfrm>
        </p:grpSpPr>
        <p:pic>
          <p:nvPicPr>
            <p:cNvPr id="20" name="Picture 19">
              <a:extLst>
                <a:ext uri="{FF2B5EF4-FFF2-40B4-BE49-F238E27FC236}">
                  <a16:creationId xmlns:a16="http://schemas.microsoft.com/office/drawing/2014/main" id="{653D4115-08B6-4ADB-927D-B74E5CA2785B}"/>
                </a:ext>
              </a:extLst>
            </p:cNvPr>
            <p:cNvPicPr>
              <a:picLocks noChangeAspect="1"/>
            </p:cNvPicPr>
            <p:nvPr/>
          </p:nvPicPr>
          <p:blipFill>
            <a:blip r:embed="rId10"/>
            <a:stretch>
              <a:fillRect/>
            </a:stretch>
          </p:blipFill>
          <p:spPr>
            <a:xfrm>
              <a:off x="7327843" y="1944514"/>
              <a:ext cx="5343525" cy="847725"/>
            </a:xfrm>
            <a:prstGeom prst="rect">
              <a:avLst/>
            </a:prstGeom>
          </p:spPr>
        </p:pic>
        <p:pic>
          <p:nvPicPr>
            <p:cNvPr id="22" name="Picture 21">
              <a:extLst>
                <a:ext uri="{FF2B5EF4-FFF2-40B4-BE49-F238E27FC236}">
                  <a16:creationId xmlns:a16="http://schemas.microsoft.com/office/drawing/2014/main" id="{8D59E9E9-0F01-4510-B46A-42E3D3AC975F}"/>
                </a:ext>
              </a:extLst>
            </p:cNvPr>
            <p:cNvPicPr>
              <a:picLocks noChangeAspect="1"/>
            </p:cNvPicPr>
            <p:nvPr/>
          </p:nvPicPr>
          <p:blipFill>
            <a:blip r:embed="rId11"/>
            <a:stretch>
              <a:fillRect/>
            </a:stretch>
          </p:blipFill>
          <p:spPr>
            <a:xfrm>
              <a:off x="7285423" y="1401589"/>
              <a:ext cx="3457575" cy="542925"/>
            </a:xfrm>
            <a:prstGeom prst="rect">
              <a:avLst/>
            </a:prstGeom>
          </p:spPr>
        </p:pic>
      </p:grpSp>
      <p:grpSp>
        <p:nvGrpSpPr>
          <p:cNvPr id="30" name="Group 29">
            <a:extLst>
              <a:ext uri="{FF2B5EF4-FFF2-40B4-BE49-F238E27FC236}">
                <a16:creationId xmlns:a16="http://schemas.microsoft.com/office/drawing/2014/main" id="{2D44E096-D0C1-4D7C-B28D-025F07B10684}"/>
              </a:ext>
            </a:extLst>
          </p:cNvPr>
          <p:cNvGrpSpPr/>
          <p:nvPr/>
        </p:nvGrpSpPr>
        <p:grpSpPr>
          <a:xfrm>
            <a:off x="6545770" y="1011311"/>
            <a:ext cx="5610225" cy="1649735"/>
            <a:chOff x="6471289" y="1036949"/>
            <a:chExt cx="5610225" cy="1649735"/>
          </a:xfrm>
        </p:grpSpPr>
        <p:pic>
          <p:nvPicPr>
            <p:cNvPr id="25" name="Picture 24">
              <a:extLst>
                <a:ext uri="{FF2B5EF4-FFF2-40B4-BE49-F238E27FC236}">
                  <a16:creationId xmlns:a16="http://schemas.microsoft.com/office/drawing/2014/main" id="{A11D8475-FA34-4C17-9E97-AE36B5BB551B}"/>
                </a:ext>
              </a:extLst>
            </p:cNvPr>
            <p:cNvPicPr>
              <a:picLocks noChangeAspect="1"/>
            </p:cNvPicPr>
            <p:nvPr/>
          </p:nvPicPr>
          <p:blipFill>
            <a:blip r:embed="rId12"/>
            <a:stretch>
              <a:fillRect/>
            </a:stretch>
          </p:blipFill>
          <p:spPr>
            <a:xfrm>
              <a:off x="7219861" y="1594470"/>
              <a:ext cx="4235907" cy="705139"/>
            </a:xfrm>
            <a:prstGeom prst="rect">
              <a:avLst/>
            </a:prstGeom>
          </p:spPr>
        </p:pic>
        <p:pic>
          <p:nvPicPr>
            <p:cNvPr id="27" name="Picture 26">
              <a:extLst>
                <a:ext uri="{FF2B5EF4-FFF2-40B4-BE49-F238E27FC236}">
                  <a16:creationId xmlns:a16="http://schemas.microsoft.com/office/drawing/2014/main" id="{91C3D822-EB1F-4CE7-86AF-46D633FB8AF4}"/>
                </a:ext>
              </a:extLst>
            </p:cNvPr>
            <p:cNvPicPr>
              <a:picLocks noChangeAspect="1"/>
            </p:cNvPicPr>
            <p:nvPr/>
          </p:nvPicPr>
          <p:blipFill>
            <a:blip r:embed="rId13"/>
            <a:stretch>
              <a:fillRect/>
            </a:stretch>
          </p:blipFill>
          <p:spPr>
            <a:xfrm>
              <a:off x="6471289" y="2353309"/>
              <a:ext cx="5610225" cy="333375"/>
            </a:xfrm>
            <a:prstGeom prst="rect">
              <a:avLst/>
            </a:prstGeom>
          </p:spPr>
        </p:pic>
        <p:pic>
          <p:nvPicPr>
            <p:cNvPr id="29" name="Picture 28">
              <a:extLst>
                <a:ext uri="{FF2B5EF4-FFF2-40B4-BE49-F238E27FC236}">
                  <a16:creationId xmlns:a16="http://schemas.microsoft.com/office/drawing/2014/main" id="{6D2CEC3B-9D0B-49F8-B4B4-0E2AEF71B8E8}"/>
                </a:ext>
              </a:extLst>
            </p:cNvPr>
            <p:cNvPicPr>
              <a:picLocks noChangeAspect="1"/>
            </p:cNvPicPr>
            <p:nvPr/>
          </p:nvPicPr>
          <p:blipFill>
            <a:blip r:embed="rId14"/>
            <a:stretch>
              <a:fillRect/>
            </a:stretch>
          </p:blipFill>
          <p:spPr>
            <a:xfrm>
              <a:off x="6912285" y="1036949"/>
              <a:ext cx="2185039" cy="454258"/>
            </a:xfrm>
            <a:prstGeom prst="rect">
              <a:avLst/>
            </a:prstGeom>
          </p:spPr>
        </p:pic>
      </p:grpSp>
      <p:grpSp>
        <p:nvGrpSpPr>
          <p:cNvPr id="35" name="Group 34">
            <a:extLst>
              <a:ext uri="{FF2B5EF4-FFF2-40B4-BE49-F238E27FC236}">
                <a16:creationId xmlns:a16="http://schemas.microsoft.com/office/drawing/2014/main" id="{4CD28A06-7C8F-437E-913E-8AC4A3A623C6}"/>
              </a:ext>
            </a:extLst>
          </p:cNvPr>
          <p:cNvGrpSpPr/>
          <p:nvPr/>
        </p:nvGrpSpPr>
        <p:grpSpPr>
          <a:xfrm>
            <a:off x="7461114" y="3257652"/>
            <a:ext cx="4530081" cy="1065572"/>
            <a:chOff x="6825909" y="3523148"/>
            <a:chExt cx="5157802" cy="1070335"/>
          </a:xfrm>
        </p:grpSpPr>
        <p:pic>
          <p:nvPicPr>
            <p:cNvPr id="32" name="Picture 31">
              <a:extLst>
                <a:ext uri="{FF2B5EF4-FFF2-40B4-BE49-F238E27FC236}">
                  <a16:creationId xmlns:a16="http://schemas.microsoft.com/office/drawing/2014/main" id="{76159D96-E55F-4030-B73C-534D66389434}"/>
                </a:ext>
              </a:extLst>
            </p:cNvPr>
            <p:cNvPicPr>
              <a:picLocks noChangeAspect="1"/>
            </p:cNvPicPr>
            <p:nvPr/>
          </p:nvPicPr>
          <p:blipFill>
            <a:blip r:embed="rId15"/>
            <a:stretch>
              <a:fillRect/>
            </a:stretch>
          </p:blipFill>
          <p:spPr>
            <a:xfrm>
              <a:off x="6840878" y="4090322"/>
              <a:ext cx="5142833" cy="503161"/>
            </a:xfrm>
            <a:prstGeom prst="rect">
              <a:avLst/>
            </a:prstGeom>
          </p:spPr>
        </p:pic>
        <p:pic>
          <p:nvPicPr>
            <p:cNvPr id="34" name="Picture 33">
              <a:extLst>
                <a:ext uri="{FF2B5EF4-FFF2-40B4-BE49-F238E27FC236}">
                  <a16:creationId xmlns:a16="http://schemas.microsoft.com/office/drawing/2014/main" id="{9073D95F-C12C-4D89-B98E-3C4AAB0E252B}"/>
                </a:ext>
              </a:extLst>
            </p:cNvPr>
            <p:cNvPicPr>
              <a:picLocks noChangeAspect="1"/>
            </p:cNvPicPr>
            <p:nvPr/>
          </p:nvPicPr>
          <p:blipFill>
            <a:blip r:embed="rId16"/>
            <a:stretch>
              <a:fillRect/>
            </a:stretch>
          </p:blipFill>
          <p:spPr>
            <a:xfrm>
              <a:off x="6825909" y="3523148"/>
              <a:ext cx="1114425" cy="381000"/>
            </a:xfrm>
            <a:prstGeom prst="rect">
              <a:avLst/>
            </a:prstGeom>
          </p:spPr>
        </p:pic>
      </p:grpSp>
      <p:grpSp>
        <p:nvGrpSpPr>
          <p:cNvPr id="40" name="Group 39">
            <a:extLst>
              <a:ext uri="{FF2B5EF4-FFF2-40B4-BE49-F238E27FC236}">
                <a16:creationId xmlns:a16="http://schemas.microsoft.com/office/drawing/2014/main" id="{5A891161-0A7F-4807-928E-7FA3A71CACB3}"/>
              </a:ext>
            </a:extLst>
          </p:cNvPr>
          <p:cNvGrpSpPr/>
          <p:nvPr/>
        </p:nvGrpSpPr>
        <p:grpSpPr>
          <a:xfrm>
            <a:off x="6848363" y="4888237"/>
            <a:ext cx="5279182" cy="1537666"/>
            <a:chOff x="6833394" y="4649836"/>
            <a:chExt cx="5279182" cy="1537666"/>
          </a:xfrm>
        </p:grpSpPr>
        <p:pic>
          <p:nvPicPr>
            <p:cNvPr id="37" name="Picture 36">
              <a:extLst>
                <a:ext uri="{FF2B5EF4-FFF2-40B4-BE49-F238E27FC236}">
                  <a16:creationId xmlns:a16="http://schemas.microsoft.com/office/drawing/2014/main" id="{CFF2010D-41A4-4919-9079-3D8CA55E4FDF}"/>
                </a:ext>
              </a:extLst>
            </p:cNvPr>
            <p:cNvPicPr>
              <a:picLocks noChangeAspect="1"/>
            </p:cNvPicPr>
            <p:nvPr/>
          </p:nvPicPr>
          <p:blipFill>
            <a:blip r:embed="rId17"/>
            <a:stretch>
              <a:fillRect/>
            </a:stretch>
          </p:blipFill>
          <p:spPr>
            <a:xfrm>
              <a:off x="6833394" y="5505875"/>
              <a:ext cx="5279182" cy="681627"/>
            </a:xfrm>
            <a:prstGeom prst="rect">
              <a:avLst/>
            </a:prstGeom>
          </p:spPr>
        </p:pic>
        <p:pic>
          <p:nvPicPr>
            <p:cNvPr id="39" name="Picture 38">
              <a:extLst>
                <a:ext uri="{FF2B5EF4-FFF2-40B4-BE49-F238E27FC236}">
                  <a16:creationId xmlns:a16="http://schemas.microsoft.com/office/drawing/2014/main" id="{891C3869-5F2D-41E8-A51B-14D9D575B6C9}"/>
                </a:ext>
              </a:extLst>
            </p:cNvPr>
            <p:cNvPicPr>
              <a:picLocks noChangeAspect="1"/>
            </p:cNvPicPr>
            <p:nvPr/>
          </p:nvPicPr>
          <p:blipFill>
            <a:blip r:embed="rId18"/>
            <a:stretch>
              <a:fillRect/>
            </a:stretch>
          </p:blipFill>
          <p:spPr>
            <a:xfrm>
              <a:off x="6875307" y="4649836"/>
              <a:ext cx="1235583" cy="853676"/>
            </a:xfrm>
            <a:prstGeom prst="rect">
              <a:avLst/>
            </a:prstGeom>
          </p:spPr>
        </p:pic>
      </p:grpSp>
    </p:spTree>
    <p:extLst>
      <p:ext uri="{BB962C8B-B14F-4D97-AF65-F5344CB8AC3E}">
        <p14:creationId xmlns:p14="http://schemas.microsoft.com/office/powerpoint/2010/main" val="387061817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4929" y="0"/>
            <a:ext cx="656084" cy="6858000"/>
            <a:chOff x="4929" y="0"/>
            <a:chExt cx="656084" cy="6858000"/>
          </a:xfrm>
        </p:grpSpPr>
        <p:pic>
          <p:nvPicPr>
            <p:cNvPr id="5" name="Picture 4"/>
            <p:cNvPicPr>
              <a:picLocks noChangeAspect="1"/>
            </p:cNvPicPr>
            <p:nvPr/>
          </p:nvPicPr>
          <p:blipFill>
            <a:blip r:embed="rId3"/>
            <a:stretch>
              <a:fillRect/>
            </a:stretch>
          </p:blipFill>
          <p:spPr>
            <a:xfrm>
              <a:off x="4929" y="0"/>
              <a:ext cx="656084" cy="6858000"/>
            </a:xfrm>
            <a:prstGeom prst="rect">
              <a:avLst/>
            </a:prstGeom>
          </p:spPr>
        </p:pic>
        <p:pic>
          <p:nvPicPr>
            <p:cNvPr id="6" name="Picture 5"/>
            <p:cNvPicPr>
              <a:picLocks noChangeAspect="1"/>
            </p:cNvPicPr>
            <p:nvPr/>
          </p:nvPicPr>
          <p:blipFill>
            <a:blip r:embed="rId4"/>
            <a:stretch>
              <a:fillRect/>
            </a:stretch>
          </p:blipFill>
          <p:spPr>
            <a:xfrm>
              <a:off x="35461" y="5895178"/>
              <a:ext cx="625552" cy="962822"/>
            </a:xfrm>
            <a:prstGeom prst="rect">
              <a:avLst/>
            </a:prstGeom>
          </p:spPr>
        </p:pic>
      </p:grpSp>
      <p:sp>
        <p:nvSpPr>
          <p:cNvPr id="7" name="TextBox 6"/>
          <p:cNvSpPr txBox="1"/>
          <p:nvPr/>
        </p:nvSpPr>
        <p:spPr>
          <a:xfrm>
            <a:off x="958467" y="87457"/>
            <a:ext cx="11025644" cy="307777"/>
          </a:xfrm>
          <a:prstGeom prst="rect">
            <a:avLst/>
          </a:prstGeom>
          <a:noFill/>
        </p:spPr>
        <p:txBody>
          <a:bodyPr wrap="square" rtlCol="0">
            <a:spAutoFit/>
          </a:bodyPr>
          <a:lstStyle/>
          <a:p>
            <a:pPr algn="ctr"/>
            <a:r>
              <a:rPr lang="en-US" sz="1400" dirty="0">
                <a:effectLst/>
              </a:rPr>
              <a:t>A Preliminary Analysis of Rural Pharmacies</a:t>
            </a:r>
          </a:p>
        </p:txBody>
      </p:sp>
      <p:graphicFrame>
        <p:nvGraphicFramePr>
          <p:cNvPr id="8" name="Chart 7">
            <a:extLst>
              <a:ext uri="{FF2B5EF4-FFF2-40B4-BE49-F238E27FC236}">
                <a16:creationId xmlns:a16="http://schemas.microsoft.com/office/drawing/2014/main" id="{967ECB45-0813-4C7F-96F5-479D2AB9101E}"/>
              </a:ext>
            </a:extLst>
          </p:cNvPr>
          <p:cNvGraphicFramePr/>
          <p:nvPr>
            <p:extLst>
              <p:ext uri="{D42A27DB-BD31-4B8C-83A1-F6EECF244321}">
                <p14:modId xmlns:p14="http://schemas.microsoft.com/office/powerpoint/2010/main" val="1003010356"/>
              </p:ext>
            </p:extLst>
          </p:nvPr>
        </p:nvGraphicFramePr>
        <p:xfrm>
          <a:off x="1072896" y="719666"/>
          <a:ext cx="10594848" cy="5418667"/>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243383627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4929" y="0"/>
            <a:ext cx="656084" cy="6858000"/>
            <a:chOff x="4929" y="0"/>
            <a:chExt cx="656084" cy="6858000"/>
          </a:xfrm>
        </p:grpSpPr>
        <p:pic>
          <p:nvPicPr>
            <p:cNvPr id="5" name="Picture 4"/>
            <p:cNvPicPr>
              <a:picLocks noChangeAspect="1"/>
            </p:cNvPicPr>
            <p:nvPr/>
          </p:nvPicPr>
          <p:blipFill>
            <a:blip r:embed="rId3"/>
            <a:stretch>
              <a:fillRect/>
            </a:stretch>
          </p:blipFill>
          <p:spPr>
            <a:xfrm>
              <a:off x="4929" y="0"/>
              <a:ext cx="656084" cy="6858000"/>
            </a:xfrm>
            <a:prstGeom prst="rect">
              <a:avLst/>
            </a:prstGeom>
          </p:spPr>
        </p:pic>
        <p:pic>
          <p:nvPicPr>
            <p:cNvPr id="6" name="Picture 5"/>
            <p:cNvPicPr>
              <a:picLocks noChangeAspect="1"/>
            </p:cNvPicPr>
            <p:nvPr/>
          </p:nvPicPr>
          <p:blipFill>
            <a:blip r:embed="rId4"/>
            <a:stretch>
              <a:fillRect/>
            </a:stretch>
          </p:blipFill>
          <p:spPr>
            <a:xfrm>
              <a:off x="35461" y="5895178"/>
              <a:ext cx="625552" cy="962822"/>
            </a:xfrm>
            <a:prstGeom prst="rect">
              <a:avLst/>
            </a:prstGeom>
          </p:spPr>
        </p:pic>
      </p:grpSp>
      <p:pic>
        <p:nvPicPr>
          <p:cNvPr id="3" name="Picture 2">
            <a:extLst>
              <a:ext uri="{FF2B5EF4-FFF2-40B4-BE49-F238E27FC236}">
                <a16:creationId xmlns:a16="http://schemas.microsoft.com/office/drawing/2014/main" id="{B60A3EB6-97EA-47EA-8505-850A96F64DD4}"/>
              </a:ext>
            </a:extLst>
          </p:cNvPr>
          <p:cNvPicPr>
            <a:picLocks noChangeAspect="1"/>
          </p:cNvPicPr>
          <p:nvPr/>
        </p:nvPicPr>
        <p:blipFill>
          <a:blip r:embed="rId5"/>
          <a:stretch>
            <a:fillRect/>
          </a:stretch>
        </p:blipFill>
        <p:spPr>
          <a:xfrm>
            <a:off x="958467" y="687893"/>
            <a:ext cx="5702268" cy="3665165"/>
          </a:xfrm>
          <a:prstGeom prst="rect">
            <a:avLst/>
          </a:prstGeom>
        </p:spPr>
      </p:pic>
      <p:pic>
        <p:nvPicPr>
          <p:cNvPr id="8" name="Picture 7">
            <a:extLst>
              <a:ext uri="{FF2B5EF4-FFF2-40B4-BE49-F238E27FC236}">
                <a16:creationId xmlns:a16="http://schemas.microsoft.com/office/drawing/2014/main" id="{63986C28-6670-4AE8-866A-B83C1DC3BC99}"/>
              </a:ext>
            </a:extLst>
          </p:cNvPr>
          <p:cNvPicPr>
            <a:picLocks noChangeAspect="1"/>
          </p:cNvPicPr>
          <p:nvPr/>
        </p:nvPicPr>
        <p:blipFill>
          <a:blip r:embed="rId6"/>
          <a:stretch>
            <a:fillRect/>
          </a:stretch>
        </p:blipFill>
        <p:spPr>
          <a:xfrm>
            <a:off x="6382457" y="2833352"/>
            <a:ext cx="5774082" cy="3788017"/>
          </a:xfrm>
          <a:prstGeom prst="rect">
            <a:avLst/>
          </a:prstGeom>
        </p:spPr>
      </p:pic>
    </p:spTree>
    <p:extLst>
      <p:ext uri="{BB962C8B-B14F-4D97-AF65-F5344CB8AC3E}">
        <p14:creationId xmlns:p14="http://schemas.microsoft.com/office/powerpoint/2010/main" val="335125927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4929" y="0"/>
            <a:ext cx="656084" cy="6858000"/>
            <a:chOff x="4929" y="0"/>
            <a:chExt cx="656084" cy="6858000"/>
          </a:xfrm>
        </p:grpSpPr>
        <p:pic>
          <p:nvPicPr>
            <p:cNvPr id="5" name="Picture 4"/>
            <p:cNvPicPr>
              <a:picLocks noChangeAspect="1"/>
            </p:cNvPicPr>
            <p:nvPr/>
          </p:nvPicPr>
          <p:blipFill>
            <a:blip r:embed="rId3"/>
            <a:stretch>
              <a:fillRect/>
            </a:stretch>
          </p:blipFill>
          <p:spPr>
            <a:xfrm>
              <a:off x="4929" y="0"/>
              <a:ext cx="656084" cy="6858000"/>
            </a:xfrm>
            <a:prstGeom prst="rect">
              <a:avLst/>
            </a:prstGeom>
          </p:spPr>
        </p:pic>
        <p:pic>
          <p:nvPicPr>
            <p:cNvPr id="6" name="Picture 5"/>
            <p:cNvPicPr>
              <a:picLocks noChangeAspect="1"/>
            </p:cNvPicPr>
            <p:nvPr/>
          </p:nvPicPr>
          <p:blipFill>
            <a:blip r:embed="rId4"/>
            <a:stretch>
              <a:fillRect/>
            </a:stretch>
          </p:blipFill>
          <p:spPr>
            <a:xfrm>
              <a:off x="35461" y="5895178"/>
              <a:ext cx="625552" cy="962822"/>
            </a:xfrm>
            <a:prstGeom prst="rect">
              <a:avLst/>
            </a:prstGeom>
          </p:spPr>
        </p:pic>
      </p:grpSp>
      <p:pic>
        <p:nvPicPr>
          <p:cNvPr id="2" name="Picture 1">
            <a:extLst>
              <a:ext uri="{FF2B5EF4-FFF2-40B4-BE49-F238E27FC236}">
                <a16:creationId xmlns:a16="http://schemas.microsoft.com/office/drawing/2014/main" id="{73FF9F59-6E2F-4883-BCAD-721A93AC2D92}"/>
              </a:ext>
            </a:extLst>
          </p:cNvPr>
          <p:cNvPicPr>
            <a:picLocks noChangeAspect="1"/>
          </p:cNvPicPr>
          <p:nvPr/>
        </p:nvPicPr>
        <p:blipFill>
          <a:blip r:embed="rId5"/>
          <a:stretch>
            <a:fillRect/>
          </a:stretch>
        </p:blipFill>
        <p:spPr>
          <a:xfrm>
            <a:off x="958466" y="734660"/>
            <a:ext cx="5592627" cy="3579763"/>
          </a:xfrm>
          <a:prstGeom prst="rect">
            <a:avLst/>
          </a:prstGeom>
        </p:spPr>
      </p:pic>
      <p:pic>
        <p:nvPicPr>
          <p:cNvPr id="8" name="Picture 7">
            <a:extLst>
              <a:ext uri="{FF2B5EF4-FFF2-40B4-BE49-F238E27FC236}">
                <a16:creationId xmlns:a16="http://schemas.microsoft.com/office/drawing/2014/main" id="{DE07E90C-2776-4B07-813F-F2159D993784}"/>
              </a:ext>
            </a:extLst>
          </p:cNvPr>
          <p:cNvPicPr>
            <a:picLocks noChangeAspect="1"/>
          </p:cNvPicPr>
          <p:nvPr/>
        </p:nvPicPr>
        <p:blipFill>
          <a:blip r:embed="rId6"/>
          <a:stretch>
            <a:fillRect/>
          </a:stretch>
        </p:blipFill>
        <p:spPr>
          <a:xfrm>
            <a:off x="5985396" y="2674835"/>
            <a:ext cx="5918599" cy="3862410"/>
          </a:xfrm>
          <a:prstGeom prst="rect">
            <a:avLst/>
          </a:prstGeom>
        </p:spPr>
      </p:pic>
    </p:spTree>
    <p:extLst>
      <p:ext uri="{BB962C8B-B14F-4D97-AF65-F5344CB8AC3E}">
        <p14:creationId xmlns:p14="http://schemas.microsoft.com/office/powerpoint/2010/main" val="100703585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4929" y="0"/>
            <a:ext cx="656084" cy="6858000"/>
            <a:chOff x="4929" y="0"/>
            <a:chExt cx="656084" cy="6858000"/>
          </a:xfrm>
        </p:grpSpPr>
        <p:pic>
          <p:nvPicPr>
            <p:cNvPr id="5" name="Picture 4"/>
            <p:cNvPicPr>
              <a:picLocks noChangeAspect="1"/>
            </p:cNvPicPr>
            <p:nvPr/>
          </p:nvPicPr>
          <p:blipFill>
            <a:blip r:embed="rId3"/>
            <a:stretch>
              <a:fillRect/>
            </a:stretch>
          </p:blipFill>
          <p:spPr>
            <a:xfrm>
              <a:off x="4929" y="0"/>
              <a:ext cx="656084" cy="6858000"/>
            </a:xfrm>
            <a:prstGeom prst="rect">
              <a:avLst/>
            </a:prstGeom>
          </p:spPr>
        </p:pic>
        <p:pic>
          <p:nvPicPr>
            <p:cNvPr id="6" name="Picture 5"/>
            <p:cNvPicPr>
              <a:picLocks noChangeAspect="1"/>
            </p:cNvPicPr>
            <p:nvPr/>
          </p:nvPicPr>
          <p:blipFill>
            <a:blip r:embed="rId4"/>
            <a:stretch>
              <a:fillRect/>
            </a:stretch>
          </p:blipFill>
          <p:spPr>
            <a:xfrm>
              <a:off x="35461" y="5895178"/>
              <a:ext cx="625552" cy="962822"/>
            </a:xfrm>
            <a:prstGeom prst="rect">
              <a:avLst/>
            </a:prstGeom>
          </p:spPr>
        </p:pic>
      </p:grpSp>
      <p:pic>
        <p:nvPicPr>
          <p:cNvPr id="2" name="Picture 1">
            <a:extLst>
              <a:ext uri="{FF2B5EF4-FFF2-40B4-BE49-F238E27FC236}">
                <a16:creationId xmlns:a16="http://schemas.microsoft.com/office/drawing/2014/main" id="{FCA3DE04-BFF9-428C-B3A7-514D98B07AB1}"/>
              </a:ext>
            </a:extLst>
          </p:cNvPr>
          <p:cNvPicPr>
            <a:picLocks noChangeAspect="1"/>
          </p:cNvPicPr>
          <p:nvPr/>
        </p:nvPicPr>
        <p:blipFill>
          <a:blip r:embed="rId5"/>
          <a:stretch>
            <a:fillRect/>
          </a:stretch>
        </p:blipFill>
        <p:spPr>
          <a:xfrm>
            <a:off x="798119" y="435930"/>
            <a:ext cx="6064156" cy="3101861"/>
          </a:xfrm>
          <a:prstGeom prst="rect">
            <a:avLst/>
          </a:prstGeom>
        </p:spPr>
      </p:pic>
      <p:pic>
        <p:nvPicPr>
          <p:cNvPr id="3" name="Picture 2">
            <a:extLst>
              <a:ext uri="{FF2B5EF4-FFF2-40B4-BE49-F238E27FC236}">
                <a16:creationId xmlns:a16="http://schemas.microsoft.com/office/drawing/2014/main" id="{3CA59539-5B6B-4F39-B729-2E8973A495E5}"/>
              </a:ext>
            </a:extLst>
          </p:cNvPr>
          <p:cNvPicPr>
            <a:picLocks noChangeAspect="1"/>
          </p:cNvPicPr>
          <p:nvPr/>
        </p:nvPicPr>
        <p:blipFill>
          <a:blip r:embed="rId6"/>
          <a:stretch>
            <a:fillRect/>
          </a:stretch>
        </p:blipFill>
        <p:spPr>
          <a:xfrm>
            <a:off x="5822817" y="3578487"/>
            <a:ext cx="6333722" cy="3239746"/>
          </a:xfrm>
          <a:prstGeom prst="rect">
            <a:avLst/>
          </a:prstGeom>
        </p:spPr>
      </p:pic>
    </p:spTree>
    <p:extLst>
      <p:ext uri="{BB962C8B-B14F-4D97-AF65-F5344CB8AC3E}">
        <p14:creationId xmlns:p14="http://schemas.microsoft.com/office/powerpoint/2010/main" val="384066180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4" name="Group 3"/>
          <p:cNvGrpSpPr/>
          <p:nvPr/>
        </p:nvGrpSpPr>
        <p:grpSpPr>
          <a:xfrm>
            <a:off x="4929" y="0"/>
            <a:ext cx="656084" cy="6858000"/>
            <a:chOff x="4929" y="0"/>
            <a:chExt cx="656084" cy="6858000"/>
          </a:xfrm>
        </p:grpSpPr>
        <p:pic>
          <p:nvPicPr>
            <p:cNvPr id="5" name="Picture 4"/>
            <p:cNvPicPr>
              <a:picLocks noChangeAspect="1"/>
            </p:cNvPicPr>
            <p:nvPr/>
          </p:nvPicPr>
          <p:blipFill>
            <a:blip r:embed="rId3"/>
            <a:stretch>
              <a:fillRect/>
            </a:stretch>
          </p:blipFill>
          <p:spPr>
            <a:xfrm>
              <a:off x="4929" y="0"/>
              <a:ext cx="656084" cy="6858000"/>
            </a:xfrm>
            <a:prstGeom prst="rect">
              <a:avLst/>
            </a:prstGeom>
          </p:spPr>
        </p:pic>
        <p:pic>
          <p:nvPicPr>
            <p:cNvPr id="6" name="Picture 5"/>
            <p:cNvPicPr>
              <a:picLocks noChangeAspect="1"/>
            </p:cNvPicPr>
            <p:nvPr/>
          </p:nvPicPr>
          <p:blipFill>
            <a:blip r:embed="rId4"/>
            <a:stretch>
              <a:fillRect/>
            </a:stretch>
          </p:blipFill>
          <p:spPr>
            <a:xfrm>
              <a:off x="35461" y="5895178"/>
              <a:ext cx="625552" cy="962822"/>
            </a:xfrm>
            <a:prstGeom prst="rect">
              <a:avLst/>
            </a:prstGeom>
          </p:spPr>
        </p:pic>
      </p:grpSp>
      <p:pic>
        <p:nvPicPr>
          <p:cNvPr id="2" name="Picture 1">
            <a:extLst>
              <a:ext uri="{FF2B5EF4-FFF2-40B4-BE49-F238E27FC236}">
                <a16:creationId xmlns:a16="http://schemas.microsoft.com/office/drawing/2014/main" id="{9B48937A-8250-4D6A-AD60-6E52583CBEED}"/>
              </a:ext>
            </a:extLst>
          </p:cNvPr>
          <p:cNvPicPr>
            <a:picLocks noChangeAspect="1"/>
          </p:cNvPicPr>
          <p:nvPr/>
        </p:nvPicPr>
        <p:blipFill>
          <a:blip r:embed="rId5"/>
          <a:stretch>
            <a:fillRect/>
          </a:stretch>
        </p:blipFill>
        <p:spPr>
          <a:xfrm>
            <a:off x="505539" y="395234"/>
            <a:ext cx="6177271" cy="3152466"/>
          </a:xfrm>
          <a:prstGeom prst="rect">
            <a:avLst/>
          </a:prstGeom>
        </p:spPr>
      </p:pic>
      <p:pic>
        <p:nvPicPr>
          <p:cNvPr id="3" name="Picture 2">
            <a:extLst>
              <a:ext uri="{FF2B5EF4-FFF2-40B4-BE49-F238E27FC236}">
                <a16:creationId xmlns:a16="http://schemas.microsoft.com/office/drawing/2014/main" id="{D36B7E79-6F35-4015-BD58-336F9946298C}"/>
              </a:ext>
            </a:extLst>
          </p:cNvPr>
          <p:cNvPicPr>
            <a:picLocks noChangeAspect="1"/>
          </p:cNvPicPr>
          <p:nvPr/>
        </p:nvPicPr>
        <p:blipFill>
          <a:blip r:embed="rId6"/>
          <a:stretch>
            <a:fillRect/>
          </a:stretch>
        </p:blipFill>
        <p:spPr>
          <a:xfrm>
            <a:off x="5469308" y="3405993"/>
            <a:ext cx="6592851" cy="3364550"/>
          </a:xfrm>
          <a:prstGeom prst="rect">
            <a:avLst/>
          </a:prstGeom>
        </p:spPr>
      </p:pic>
    </p:spTree>
    <p:extLst>
      <p:ext uri="{BB962C8B-B14F-4D97-AF65-F5344CB8AC3E}">
        <p14:creationId xmlns:p14="http://schemas.microsoft.com/office/powerpoint/2010/main" val="63883763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4929" y="0"/>
            <a:ext cx="656084" cy="6858000"/>
            <a:chOff x="4929" y="0"/>
            <a:chExt cx="656084" cy="6858000"/>
          </a:xfrm>
        </p:grpSpPr>
        <p:pic>
          <p:nvPicPr>
            <p:cNvPr id="5" name="Picture 4"/>
            <p:cNvPicPr>
              <a:picLocks noChangeAspect="1"/>
            </p:cNvPicPr>
            <p:nvPr/>
          </p:nvPicPr>
          <p:blipFill>
            <a:blip r:embed="rId3"/>
            <a:stretch>
              <a:fillRect/>
            </a:stretch>
          </p:blipFill>
          <p:spPr>
            <a:xfrm>
              <a:off x="4929" y="0"/>
              <a:ext cx="656084" cy="6858000"/>
            </a:xfrm>
            <a:prstGeom prst="rect">
              <a:avLst/>
            </a:prstGeom>
          </p:spPr>
        </p:pic>
        <p:pic>
          <p:nvPicPr>
            <p:cNvPr id="6" name="Picture 5"/>
            <p:cNvPicPr>
              <a:picLocks noChangeAspect="1"/>
            </p:cNvPicPr>
            <p:nvPr/>
          </p:nvPicPr>
          <p:blipFill>
            <a:blip r:embed="rId4"/>
            <a:stretch>
              <a:fillRect/>
            </a:stretch>
          </p:blipFill>
          <p:spPr>
            <a:xfrm>
              <a:off x="35461" y="5895178"/>
              <a:ext cx="625552" cy="962822"/>
            </a:xfrm>
            <a:prstGeom prst="rect">
              <a:avLst/>
            </a:prstGeom>
          </p:spPr>
        </p:pic>
      </p:grpSp>
      <p:pic>
        <p:nvPicPr>
          <p:cNvPr id="9" name="Picture 8">
            <a:extLst>
              <a:ext uri="{FF2B5EF4-FFF2-40B4-BE49-F238E27FC236}">
                <a16:creationId xmlns:a16="http://schemas.microsoft.com/office/drawing/2014/main" id="{7A0A3810-414C-4CE7-A58A-BA0EFF8307EC}"/>
              </a:ext>
            </a:extLst>
          </p:cNvPr>
          <p:cNvPicPr>
            <a:picLocks noChangeAspect="1"/>
          </p:cNvPicPr>
          <p:nvPr/>
        </p:nvPicPr>
        <p:blipFill>
          <a:blip r:embed="rId5"/>
          <a:stretch>
            <a:fillRect/>
          </a:stretch>
        </p:blipFill>
        <p:spPr>
          <a:xfrm>
            <a:off x="809298" y="503212"/>
            <a:ext cx="5761969" cy="3701319"/>
          </a:xfrm>
          <a:prstGeom prst="rect">
            <a:avLst/>
          </a:prstGeom>
        </p:spPr>
      </p:pic>
      <p:pic>
        <p:nvPicPr>
          <p:cNvPr id="10" name="Picture 9">
            <a:extLst>
              <a:ext uri="{FF2B5EF4-FFF2-40B4-BE49-F238E27FC236}">
                <a16:creationId xmlns:a16="http://schemas.microsoft.com/office/drawing/2014/main" id="{2EE919BD-940F-4ABC-AE94-68F1AF69C425}"/>
              </a:ext>
            </a:extLst>
          </p:cNvPr>
          <p:cNvPicPr>
            <a:picLocks noChangeAspect="1"/>
          </p:cNvPicPr>
          <p:nvPr/>
        </p:nvPicPr>
        <p:blipFill>
          <a:blip r:embed="rId6"/>
          <a:stretch>
            <a:fillRect/>
          </a:stretch>
        </p:blipFill>
        <p:spPr>
          <a:xfrm>
            <a:off x="6241278" y="2885754"/>
            <a:ext cx="5815291" cy="3793445"/>
          </a:xfrm>
          <a:prstGeom prst="rect">
            <a:avLst/>
          </a:prstGeom>
        </p:spPr>
      </p:pic>
    </p:spTree>
    <p:extLst>
      <p:ext uri="{BB962C8B-B14F-4D97-AF65-F5344CB8AC3E}">
        <p14:creationId xmlns:p14="http://schemas.microsoft.com/office/powerpoint/2010/main" val="130248579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4" name="Group 3"/>
          <p:cNvGrpSpPr/>
          <p:nvPr/>
        </p:nvGrpSpPr>
        <p:grpSpPr>
          <a:xfrm>
            <a:off x="4929" y="0"/>
            <a:ext cx="656084" cy="6858000"/>
            <a:chOff x="4929" y="0"/>
            <a:chExt cx="656084" cy="6858000"/>
          </a:xfrm>
        </p:grpSpPr>
        <p:pic>
          <p:nvPicPr>
            <p:cNvPr id="5" name="Picture 4"/>
            <p:cNvPicPr>
              <a:picLocks noChangeAspect="1"/>
            </p:cNvPicPr>
            <p:nvPr/>
          </p:nvPicPr>
          <p:blipFill>
            <a:blip r:embed="rId3"/>
            <a:stretch>
              <a:fillRect/>
            </a:stretch>
          </p:blipFill>
          <p:spPr>
            <a:xfrm>
              <a:off x="4929" y="0"/>
              <a:ext cx="656084" cy="6858000"/>
            </a:xfrm>
            <a:prstGeom prst="rect">
              <a:avLst/>
            </a:prstGeom>
          </p:spPr>
        </p:pic>
        <p:pic>
          <p:nvPicPr>
            <p:cNvPr id="6" name="Picture 5"/>
            <p:cNvPicPr>
              <a:picLocks noChangeAspect="1"/>
            </p:cNvPicPr>
            <p:nvPr/>
          </p:nvPicPr>
          <p:blipFill>
            <a:blip r:embed="rId4"/>
            <a:stretch>
              <a:fillRect/>
            </a:stretch>
          </p:blipFill>
          <p:spPr>
            <a:xfrm>
              <a:off x="35461" y="5895178"/>
              <a:ext cx="625552" cy="962822"/>
            </a:xfrm>
            <a:prstGeom prst="rect">
              <a:avLst/>
            </a:prstGeom>
          </p:spPr>
        </p:pic>
      </p:grpSp>
      <p:pic>
        <p:nvPicPr>
          <p:cNvPr id="2" name="Picture 1">
            <a:extLst>
              <a:ext uri="{FF2B5EF4-FFF2-40B4-BE49-F238E27FC236}">
                <a16:creationId xmlns:a16="http://schemas.microsoft.com/office/drawing/2014/main" id="{57C513DD-D5BD-4D45-A472-E61B2380212F}"/>
              </a:ext>
            </a:extLst>
          </p:cNvPr>
          <p:cNvPicPr>
            <a:picLocks noChangeAspect="1"/>
          </p:cNvPicPr>
          <p:nvPr/>
        </p:nvPicPr>
        <p:blipFill>
          <a:blip r:embed="rId5"/>
          <a:stretch>
            <a:fillRect/>
          </a:stretch>
        </p:blipFill>
        <p:spPr>
          <a:xfrm>
            <a:off x="763934" y="510730"/>
            <a:ext cx="5705233" cy="2918270"/>
          </a:xfrm>
          <a:prstGeom prst="rect">
            <a:avLst/>
          </a:prstGeom>
        </p:spPr>
      </p:pic>
      <p:pic>
        <p:nvPicPr>
          <p:cNvPr id="3" name="Picture 2">
            <a:extLst>
              <a:ext uri="{FF2B5EF4-FFF2-40B4-BE49-F238E27FC236}">
                <a16:creationId xmlns:a16="http://schemas.microsoft.com/office/drawing/2014/main" id="{45F33C6F-F5CF-44D1-9E0E-1918F69A476D}"/>
              </a:ext>
            </a:extLst>
          </p:cNvPr>
          <p:cNvPicPr>
            <a:picLocks noChangeAspect="1"/>
          </p:cNvPicPr>
          <p:nvPr/>
        </p:nvPicPr>
        <p:blipFill>
          <a:blip r:embed="rId6"/>
          <a:stretch>
            <a:fillRect/>
          </a:stretch>
        </p:blipFill>
        <p:spPr>
          <a:xfrm>
            <a:off x="5731102" y="3358497"/>
            <a:ext cx="6337899" cy="3241883"/>
          </a:xfrm>
          <a:prstGeom prst="rect">
            <a:avLst/>
          </a:prstGeom>
        </p:spPr>
      </p:pic>
    </p:spTree>
    <p:extLst>
      <p:ext uri="{BB962C8B-B14F-4D97-AF65-F5344CB8AC3E}">
        <p14:creationId xmlns:p14="http://schemas.microsoft.com/office/powerpoint/2010/main" val="375307322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4929" y="0"/>
            <a:ext cx="656084" cy="6858000"/>
            <a:chOff x="4929" y="0"/>
            <a:chExt cx="656084" cy="6858000"/>
          </a:xfrm>
        </p:grpSpPr>
        <p:pic>
          <p:nvPicPr>
            <p:cNvPr id="5" name="Picture 4"/>
            <p:cNvPicPr>
              <a:picLocks noChangeAspect="1"/>
            </p:cNvPicPr>
            <p:nvPr/>
          </p:nvPicPr>
          <p:blipFill>
            <a:blip r:embed="rId3"/>
            <a:stretch>
              <a:fillRect/>
            </a:stretch>
          </p:blipFill>
          <p:spPr>
            <a:xfrm>
              <a:off x="4929" y="0"/>
              <a:ext cx="656084" cy="6858000"/>
            </a:xfrm>
            <a:prstGeom prst="rect">
              <a:avLst/>
            </a:prstGeom>
          </p:spPr>
        </p:pic>
        <p:pic>
          <p:nvPicPr>
            <p:cNvPr id="6" name="Picture 5"/>
            <p:cNvPicPr>
              <a:picLocks noChangeAspect="1"/>
            </p:cNvPicPr>
            <p:nvPr/>
          </p:nvPicPr>
          <p:blipFill>
            <a:blip r:embed="rId4"/>
            <a:stretch>
              <a:fillRect/>
            </a:stretch>
          </p:blipFill>
          <p:spPr>
            <a:xfrm>
              <a:off x="35461" y="5895178"/>
              <a:ext cx="625552" cy="962822"/>
            </a:xfrm>
            <a:prstGeom prst="rect">
              <a:avLst/>
            </a:prstGeom>
          </p:spPr>
        </p:pic>
      </p:grpSp>
      <p:pic>
        <p:nvPicPr>
          <p:cNvPr id="2" name="Picture 1">
            <a:extLst>
              <a:ext uri="{FF2B5EF4-FFF2-40B4-BE49-F238E27FC236}">
                <a16:creationId xmlns:a16="http://schemas.microsoft.com/office/drawing/2014/main" id="{B43853CD-32CB-4FE2-A612-4D8314B8CFC5}"/>
              </a:ext>
            </a:extLst>
          </p:cNvPr>
          <p:cNvPicPr>
            <a:picLocks noChangeAspect="1"/>
          </p:cNvPicPr>
          <p:nvPr/>
        </p:nvPicPr>
        <p:blipFill>
          <a:blip r:embed="rId5"/>
          <a:stretch>
            <a:fillRect/>
          </a:stretch>
        </p:blipFill>
        <p:spPr>
          <a:xfrm>
            <a:off x="1071582" y="881463"/>
            <a:ext cx="10595766" cy="5419814"/>
          </a:xfrm>
          <a:prstGeom prst="rect">
            <a:avLst/>
          </a:prstGeom>
        </p:spPr>
      </p:pic>
    </p:spTree>
    <p:extLst>
      <p:ext uri="{BB962C8B-B14F-4D97-AF65-F5344CB8AC3E}">
        <p14:creationId xmlns:p14="http://schemas.microsoft.com/office/powerpoint/2010/main" val="399642678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4929" y="0"/>
            <a:ext cx="656084" cy="6858000"/>
            <a:chOff x="4929" y="0"/>
            <a:chExt cx="656084" cy="6858000"/>
          </a:xfrm>
        </p:grpSpPr>
        <p:pic>
          <p:nvPicPr>
            <p:cNvPr id="5" name="Picture 4"/>
            <p:cNvPicPr>
              <a:picLocks noChangeAspect="1"/>
            </p:cNvPicPr>
            <p:nvPr/>
          </p:nvPicPr>
          <p:blipFill>
            <a:blip r:embed="rId3"/>
            <a:stretch>
              <a:fillRect/>
            </a:stretch>
          </p:blipFill>
          <p:spPr>
            <a:xfrm>
              <a:off x="4929" y="0"/>
              <a:ext cx="656084" cy="6858000"/>
            </a:xfrm>
            <a:prstGeom prst="rect">
              <a:avLst/>
            </a:prstGeom>
          </p:spPr>
        </p:pic>
        <p:pic>
          <p:nvPicPr>
            <p:cNvPr id="6" name="Picture 5"/>
            <p:cNvPicPr>
              <a:picLocks noChangeAspect="1"/>
            </p:cNvPicPr>
            <p:nvPr/>
          </p:nvPicPr>
          <p:blipFill>
            <a:blip r:embed="rId4"/>
            <a:stretch>
              <a:fillRect/>
            </a:stretch>
          </p:blipFill>
          <p:spPr>
            <a:xfrm>
              <a:off x="35461" y="5895178"/>
              <a:ext cx="625552" cy="962822"/>
            </a:xfrm>
            <a:prstGeom prst="rect">
              <a:avLst/>
            </a:prstGeom>
          </p:spPr>
        </p:pic>
      </p:grpSp>
      <p:pic>
        <p:nvPicPr>
          <p:cNvPr id="2" name="Picture 1">
            <a:extLst>
              <a:ext uri="{FF2B5EF4-FFF2-40B4-BE49-F238E27FC236}">
                <a16:creationId xmlns:a16="http://schemas.microsoft.com/office/drawing/2014/main" id="{D790FD0C-17D0-4344-8D33-1B570CDF6007}"/>
              </a:ext>
            </a:extLst>
          </p:cNvPr>
          <p:cNvPicPr>
            <a:picLocks noChangeAspect="1"/>
          </p:cNvPicPr>
          <p:nvPr/>
        </p:nvPicPr>
        <p:blipFill>
          <a:blip r:embed="rId5"/>
          <a:stretch>
            <a:fillRect/>
          </a:stretch>
        </p:blipFill>
        <p:spPr>
          <a:xfrm>
            <a:off x="798118" y="719094"/>
            <a:ext cx="6235072" cy="3189286"/>
          </a:xfrm>
          <a:prstGeom prst="rect">
            <a:avLst/>
          </a:prstGeom>
        </p:spPr>
      </p:pic>
      <p:pic>
        <p:nvPicPr>
          <p:cNvPr id="3" name="Picture 2">
            <a:extLst>
              <a:ext uri="{FF2B5EF4-FFF2-40B4-BE49-F238E27FC236}">
                <a16:creationId xmlns:a16="http://schemas.microsoft.com/office/drawing/2014/main" id="{ACBD181C-D873-4772-B0D5-1ECEBD231BA6}"/>
              </a:ext>
            </a:extLst>
          </p:cNvPr>
          <p:cNvPicPr>
            <a:picLocks noChangeAspect="1"/>
          </p:cNvPicPr>
          <p:nvPr/>
        </p:nvPicPr>
        <p:blipFill>
          <a:blip r:embed="rId6"/>
          <a:stretch>
            <a:fillRect/>
          </a:stretch>
        </p:blipFill>
        <p:spPr>
          <a:xfrm>
            <a:off x="6047693" y="3614871"/>
            <a:ext cx="5971741" cy="3054590"/>
          </a:xfrm>
          <a:prstGeom prst="rect">
            <a:avLst/>
          </a:prstGeom>
        </p:spPr>
      </p:pic>
    </p:spTree>
    <p:extLst>
      <p:ext uri="{BB962C8B-B14F-4D97-AF65-F5344CB8AC3E}">
        <p14:creationId xmlns:p14="http://schemas.microsoft.com/office/powerpoint/2010/main" val="221335227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4" name="Group 3"/>
          <p:cNvGrpSpPr/>
          <p:nvPr/>
        </p:nvGrpSpPr>
        <p:grpSpPr>
          <a:xfrm>
            <a:off x="4929" y="0"/>
            <a:ext cx="656084" cy="6858000"/>
            <a:chOff x="4929" y="0"/>
            <a:chExt cx="656084" cy="6858000"/>
          </a:xfrm>
        </p:grpSpPr>
        <p:pic>
          <p:nvPicPr>
            <p:cNvPr id="5" name="Picture 4"/>
            <p:cNvPicPr>
              <a:picLocks noChangeAspect="1"/>
            </p:cNvPicPr>
            <p:nvPr/>
          </p:nvPicPr>
          <p:blipFill>
            <a:blip r:embed="rId3"/>
            <a:stretch>
              <a:fillRect/>
            </a:stretch>
          </p:blipFill>
          <p:spPr>
            <a:xfrm>
              <a:off x="4929" y="0"/>
              <a:ext cx="656084" cy="6858000"/>
            </a:xfrm>
            <a:prstGeom prst="rect">
              <a:avLst/>
            </a:prstGeom>
          </p:spPr>
        </p:pic>
        <p:pic>
          <p:nvPicPr>
            <p:cNvPr id="6" name="Picture 5"/>
            <p:cNvPicPr>
              <a:picLocks noChangeAspect="1"/>
            </p:cNvPicPr>
            <p:nvPr/>
          </p:nvPicPr>
          <p:blipFill>
            <a:blip r:embed="rId4"/>
            <a:stretch>
              <a:fillRect/>
            </a:stretch>
          </p:blipFill>
          <p:spPr>
            <a:xfrm>
              <a:off x="35461" y="5895178"/>
              <a:ext cx="625552" cy="962822"/>
            </a:xfrm>
            <a:prstGeom prst="rect">
              <a:avLst/>
            </a:prstGeom>
          </p:spPr>
        </p:pic>
      </p:grpSp>
      <p:pic>
        <p:nvPicPr>
          <p:cNvPr id="2" name="Picture 1">
            <a:extLst>
              <a:ext uri="{FF2B5EF4-FFF2-40B4-BE49-F238E27FC236}">
                <a16:creationId xmlns:a16="http://schemas.microsoft.com/office/drawing/2014/main" id="{EAC409D7-9A68-4703-B6CE-05F5E2693FA7}"/>
              </a:ext>
            </a:extLst>
          </p:cNvPr>
          <p:cNvPicPr>
            <a:picLocks noChangeAspect="1"/>
          </p:cNvPicPr>
          <p:nvPr/>
        </p:nvPicPr>
        <p:blipFill>
          <a:blip r:embed="rId5"/>
          <a:stretch>
            <a:fillRect/>
          </a:stretch>
        </p:blipFill>
        <p:spPr>
          <a:xfrm>
            <a:off x="798117" y="719093"/>
            <a:ext cx="10595766" cy="5419814"/>
          </a:xfrm>
          <a:prstGeom prst="rect">
            <a:avLst/>
          </a:prstGeom>
        </p:spPr>
      </p:pic>
    </p:spTree>
    <p:extLst>
      <p:ext uri="{BB962C8B-B14F-4D97-AF65-F5344CB8AC3E}">
        <p14:creationId xmlns:p14="http://schemas.microsoft.com/office/powerpoint/2010/main" val="50892245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4929" y="0"/>
            <a:ext cx="656084" cy="6858000"/>
            <a:chOff x="4929" y="0"/>
            <a:chExt cx="656084" cy="6858000"/>
          </a:xfrm>
        </p:grpSpPr>
        <p:pic>
          <p:nvPicPr>
            <p:cNvPr id="5" name="Picture 4"/>
            <p:cNvPicPr>
              <a:picLocks noChangeAspect="1"/>
            </p:cNvPicPr>
            <p:nvPr/>
          </p:nvPicPr>
          <p:blipFill>
            <a:blip r:embed="rId3"/>
            <a:stretch>
              <a:fillRect/>
            </a:stretch>
          </p:blipFill>
          <p:spPr>
            <a:xfrm>
              <a:off x="4929" y="0"/>
              <a:ext cx="656084" cy="6858000"/>
            </a:xfrm>
            <a:prstGeom prst="rect">
              <a:avLst/>
            </a:prstGeom>
          </p:spPr>
        </p:pic>
        <p:pic>
          <p:nvPicPr>
            <p:cNvPr id="6" name="Picture 5"/>
            <p:cNvPicPr>
              <a:picLocks noChangeAspect="1"/>
            </p:cNvPicPr>
            <p:nvPr/>
          </p:nvPicPr>
          <p:blipFill>
            <a:blip r:embed="rId4"/>
            <a:stretch>
              <a:fillRect/>
            </a:stretch>
          </p:blipFill>
          <p:spPr>
            <a:xfrm>
              <a:off x="35461" y="5895178"/>
              <a:ext cx="625552" cy="962822"/>
            </a:xfrm>
            <a:prstGeom prst="rect">
              <a:avLst/>
            </a:prstGeom>
          </p:spPr>
        </p:pic>
      </p:grpSp>
      <p:pic>
        <p:nvPicPr>
          <p:cNvPr id="12" name="Picture 11">
            <a:extLst>
              <a:ext uri="{FF2B5EF4-FFF2-40B4-BE49-F238E27FC236}">
                <a16:creationId xmlns:a16="http://schemas.microsoft.com/office/drawing/2014/main" id="{18063F77-5300-D8DA-9882-6B9E6B895D01}"/>
              </a:ext>
            </a:extLst>
          </p:cNvPr>
          <p:cNvPicPr>
            <a:picLocks noChangeAspect="1"/>
          </p:cNvPicPr>
          <p:nvPr/>
        </p:nvPicPr>
        <p:blipFill>
          <a:blip r:embed="rId5"/>
          <a:stretch>
            <a:fillRect/>
          </a:stretch>
        </p:blipFill>
        <p:spPr>
          <a:xfrm>
            <a:off x="965348" y="1270087"/>
            <a:ext cx="10873284" cy="3387975"/>
          </a:xfrm>
          <a:prstGeom prst="rect">
            <a:avLst/>
          </a:prstGeom>
        </p:spPr>
      </p:pic>
    </p:spTree>
    <p:extLst>
      <p:ext uri="{BB962C8B-B14F-4D97-AF65-F5344CB8AC3E}">
        <p14:creationId xmlns:p14="http://schemas.microsoft.com/office/powerpoint/2010/main" val="69827060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4929" y="0"/>
            <a:ext cx="656084" cy="6858000"/>
            <a:chOff x="4929" y="0"/>
            <a:chExt cx="656084" cy="6858000"/>
          </a:xfrm>
        </p:grpSpPr>
        <p:pic>
          <p:nvPicPr>
            <p:cNvPr id="5" name="Picture 4"/>
            <p:cNvPicPr>
              <a:picLocks noChangeAspect="1"/>
            </p:cNvPicPr>
            <p:nvPr/>
          </p:nvPicPr>
          <p:blipFill>
            <a:blip r:embed="rId3"/>
            <a:stretch>
              <a:fillRect/>
            </a:stretch>
          </p:blipFill>
          <p:spPr>
            <a:xfrm>
              <a:off x="4929" y="0"/>
              <a:ext cx="656084" cy="6858000"/>
            </a:xfrm>
            <a:prstGeom prst="rect">
              <a:avLst/>
            </a:prstGeom>
          </p:spPr>
        </p:pic>
        <p:pic>
          <p:nvPicPr>
            <p:cNvPr id="6" name="Picture 5"/>
            <p:cNvPicPr>
              <a:picLocks noChangeAspect="1"/>
            </p:cNvPicPr>
            <p:nvPr/>
          </p:nvPicPr>
          <p:blipFill>
            <a:blip r:embed="rId4"/>
            <a:stretch>
              <a:fillRect/>
            </a:stretch>
          </p:blipFill>
          <p:spPr>
            <a:xfrm>
              <a:off x="35461" y="5895178"/>
              <a:ext cx="625552" cy="962822"/>
            </a:xfrm>
            <a:prstGeom prst="rect">
              <a:avLst/>
            </a:prstGeom>
          </p:spPr>
        </p:pic>
      </p:grpSp>
      <p:pic>
        <p:nvPicPr>
          <p:cNvPr id="2" name="Picture 1">
            <a:extLst>
              <a:ext uri="{FF2B5EF4-FFF2-40B4-BE49-F238E27FC236}">
                <a16:creationId xmlns:a16="http://schemas.microsoft.com/office/drawing/2014/main" id="{D431DCF7-C969-43E7-819A-F320611164AF}"/>
              </a:ext>
            </a:extLst>
          </p:cNvPr>
          <p:cNvPicPr>
            <a:picLocks noChangeAspect="1"/>
          </p:cNvPicPr>
          <p:nvPr/>
        </p:nvPicPr>
        <p:blipFill>
          <a:blip r:embed="rId5"/>
          <a:stretch>
            <a:fillRect/>
          </a:stretch>
        </p:blipFill>
        <p:spPr>
          <a:xfrm>
            <a:off x="798117" y="719093"/>
            <a:ext cx="10595766" cy="5419814"/>
          </a:xfrm>
          <a:prstGeom prst="rect">
            <a:avLst/>
          </a:prstGeom>
        </p:spPr>
      </p:pic>
    </p:spTree>
    <p:extLst>
      <p:ext uri="{BB962C8B-B14F-4D97-AF65-F5344CB8AC3E}">
        <p14:creationId xmlns:p14="http://schemas.microsoft.com/office/powerpoint/2010/main" val="193337179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4929" y="0"/>
            <a:ext cx="656084" cy="6858000"/>
            <a:chOff x="4929" y="0"/>
            <a:chExt cx="656084" cy="6858000"/>
          </a:xfrm>
        </p:grpSpPr>
        <p:pic>
          <p:nvPicPr>
            <p:cNvPr id="8" name="Picture 7"/>
            <p:cNvPicPr>
              <a:picLocks noChangeAspect="1"/>
            </p:cNvPicPr>
            <p:nvPr/>
          </p:nvPicPr>
          <p:blipFill>
            <a:blip r:embed="rId2"/>
            <a:stretch>
              <a:fillRect/>
            </a:stretch>
          </p:blipFill>
          <p:spPr>
            <a:xfrm>
              <a:off x="4929" y="0"/>
              <a:ext cx="656084" cy="6858000"/>
            </a:xfrm>
            <a:prstGeom prst="rect">
              <a:avLst/>
            </a:prstGeom>
          </p:spPr>
        </p:pic>
        <p:pic>
          <p:nvPicPr>
            <p:cNvPr id="9" name="Picture 8"/>
            <p:cNvPicPr>
              <a:picLocks noChangeAspect="1"/>
            </p:cNvPicPr>
            <p:nvPr/>
          </p:nvPicPr>
          <p:blipFill>
            <a:blip r:embed="rId3"/>
            <a:stretch>
              <a:fillRect/>
            </a:stretch>
          </p:blipFill>
          <p:spPr>
            <a:xfrm>
              <a:off x="35461" y="5895178"/>
              <a:ext cx="625552" cy="962822"/>
            </a:xfrm>
            <a:prstGeom prst="rect">
              <a:avLst/>
            </a:prstGeom>
          </p:spPr>
        </p:pic>
      </p:grpSp>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CD40874D-B007-D9E9-3923-6664C5EF3601}"/>
                  </a:ext>
                </a:extLst>
              </p:cNvPr>
              <p:cNvSpPr txBox="1"/>
              <p:nvPr/>
            </p:nvSpPr>
            <p:spPr>
              <a:xfrm>
                <a:off x="1489574" y="1462761"/>
                <a:ext cx="8981629" cy="945643"/>
              </a:xfrm>
              <a:prstGeom prst="rect">
                <a:avLst/>
              </a:prstGeom>
              <a:noFill/>
            </p:spPr>
            <p:txBody>
              <a:bodyPr wrap="square" rtlCol="0">
                <a:spAutoFit/>
              </a:bodyPr>
              <a:lstStyle/>
              <a:p>
                <a:r>
                  <a:rPr lang="en-US" dirty="0"/>
                  <a:t>Modeling the presence of pharmacies:</a:t>
                </a:r>
              </a:p>
              <a:p>
                <a:endParaRPr lang="en-US" dirty="0"/>
              </a:p>
              <a:p>
                <a:pPr algn="ctr"/>
                <a14:m>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𝑃𝐻</m:t>
                        </m:r>
                      </m:e>
                      <m:sub>
                        <m:r>
                          <a:rPr lang="en-US" b="0" i="1" smtClean="0">
                            <a:latin typeface="Cambria Math" panose="02040503050406030204" pitchFamily="18" charset="0"/>
                          </a:rPr>
                          <m:t>𝑖𝑡</m:t>
                        </m:r>
                      </m:sub>
                    </m:sSub>
                    <m:r>
                      <a:rPr lang="en-US" b="0" i="1" smtClean="0">
                        <a:latin typeface="Cambria Math" panose="02040503050406030204" pitchFamily="18" charset="0"/>
                      </a:rPr>
                      <m:t>=</m:t>
                    </m:r>
                    <m:r>
                      <a:rPr lang="en-US" b="0" i="1" smtClean="0">
                        <a:latin typeface="Cambria Math" panose="02040503050406030204" pitchFamily="18" charset="0"/>
                      </a:rPr>
                      <m:t>𝑓</m:t>
                    </m:r>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𝑆𝐸</m:t>
                        </m:r>
                      </m:e>
                      <m:sub>
                        <m:r>
                          <a:rPr lang="en-US" b="0" i="1" smtClean="0">
                            <a:latin typeface="Cambria Math" panose="02040503050406030204" pitchFamily="18" charset="0"/>
                          </a:rPr>
                          <m:t>𝑖𝑡</m:t>
                        </m:r>
                        <m:r>
                          <a:rPr lang="en-US" b="0" i="1" smtClean="0">
                            <a:latin typeface="Cambria Math" panose="02040503050406030204" pitchFamily="18" charset="0"/>
                          </a:rPr>
                          <m:t>,</m:t>
                        </m:r>
                        <m:r>
                          <a:rPr lang="en-US" b="0" i="1" smtClean="0">
                            <a:latin typeface="Cambria Math" panose="02040503050406030204" pitchFamily="18" charset="0"/>
                          </a:rPr>
                          <m:t>𝑗</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𝐷𝑀</m:t>
                        </m:r>
                      </m:e>
                      <m:sub>
                        <m:r>
                          <a:rPr lang="en-US" b="0" i="1" smtClean="0">
                            <a:latin typeface="Cambria Math" panose="02040503050406030204" pitchFamily="18" charset="0"/>
                          </a:rPr>
                          <m:t>𝑖𝑡</m:t>
                        </m:r>
                        <m:r>
                          <a:rPr lang="en-US" b="0" i="1" smtClean="0">
                            <a:latin typeface="Cambria Math" panose="02040503050406030204" pitchFamily="18" charset="0"/>
                          </a:rPr>
                          <m:t>,</m:t>
                        </m:r>
                        <m:r>
                          <a:rPr lang="en-US" b="0" i="1" smtClean="0">
                            <a:latin typeface="Cambria Math" panose="02040503050406030204" pitchFamily="18" charset="0"/>
                          </a:rPr>
                          <m:t>𝑘</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𝜃</m:t>
                        </m:r>
                      </m:e>
                      <m:sub>
                        <m:r>
                          <a:rPr lang="en-US" b="0" i="1" smtClean="0">
                            <a:latin typeface="Cambria Math" panose="02040503050406030204" pitchFamily="18" charset="0"/>
                          </a:rPr>
                          <m:t>𝑡</m:t>
                        </m:r>
                      </m:sub>
                    </m:sSub>
                  </m:oMath>
                </a14:m>
                <a:r>
                  <a:rPr lang="en-US" dirty="0"/>
                  <a:t>) ,</a:t>
                </a:r>
                <a:r>
                  <a:rPr lang="en-US" b="0" dirty="0"/>
                  <a:t>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𝜃</m:t>
                        </m:r>
                      </m:e>
                      <m:sub>
                        <m:r>
                          <a:rPr lang="en-US" b="0" i="1" smtClean="0">
                            <a:latin typeface="Cambria Math" panose="02040503050406030204" pitchFamily="18" charset="0"/>
                          </a:rPr>
                          <m:t>𝑡</m:t>
                        </m:r>
                      </m:sub>
                    </m:sSub>
                  </m:oMath>
                </a14:m>
                <a:r>
                  <a:rPr lang="en-US" dirty="0"/>
                  <a:t>=time fixed effect</a:t>
                </a:r>
              </a:p>
            </p:txBody>
          </p:sp>
        </mc:Choice>
        <mc:Fallback xmlns="">
          <p:sp>
            <p:nvSpPr>
              <p:cNvPr id="3" name="TextBox 2">
                <a:extLst>
                  <a:ext uri="{FF2B5EF4-FFF2-40B4-BE49-F238E27FC236}">
                    <a16:creationId xmlns:a16="http://schemas.microsoft.com/office/drawing/2014/main" id="{CD40874D-B007-D9E9-3923-6664C5EF3601}"/>
                  </a:ext>
                </a:extLst>
              </p:cNvPr>
              <p:cNvSpPr txBox="1">
                <a:spLocks noRot="1" noChangeAspect="1" noMove="1" noResize="1" noEditPoints="1" noAdjustHandles="1" noChangeArrowheads="1" noChangeShapeType="1" noTextEdit="1"/>
              </p:cNvSpPr>
              <p:nvPr/>
            </p:nvSpPr>
            <p:spPr>
              <a:xfrm>
                <a:off x="1489574" y="1462761"/>
                <a:ext cx="8981629" cy="945643"/>
              </a:xfrm>
              <a:prstGeom prst="rect">
                <a:avLst/>
              </a:prstGeom>
              <a:blipFill>
                <a:blip r:embed="rId4"/>
                <a:stretch>
                  <a:fillRect l="-543" t="-3871" b="-7742"/>
                </a:stretch>
              </a:blipFill>
            </p:spPr>
            <p:txBody>
              <a:bodyPr/>
              <a:lstStyle/>
              <a:p>
                <a:r>
                  <a:rPr lang="en-US">
                    <a:noFill/>
                  </a:rPr>
                  <a:t> </a:t>
                </a:r>
              </a:p>
            </p:txBody>
          </p:sp>
        </mc:Fallback>
      </mc:AlternateContent>
      <p:sp>
        <p:nvSpPr>
          <p:cNvPr id="5" name="TextBox 4">
            <a:extLst>
              <a:ext uri="{FF2B5EF4-FFF2-40B4-BE49-F238E27FC236}">
                <a16:creationId xmlns:a16="http://schemas.microsoft.com/office/drawing/2014/main" id="{A944C0F4-1AD8-9437-3BA1-D390F7D5560C}"/>
              </a:ext>
            </a:extLst>
          </p:cNvPr>
          <p:cNvSpPr txBox="1"/>
          <p:nvPr/>
        </p:nvSpPr>
        <p:spPr>
          <a:xfrm>
            <a:off x="2337066" y="734553"/>
            <a:ext cx="7753856" cy="461665"/>
          </a:xfrm>
          <a:prstGeom prst="rect">
            <a:avLst/>
          </a:prstGeom>
          <a:noFill/>
        </p:spPr>
        <p:txBody>
          <a:bodyPr wrap="square">
            <a:spAutoFit/>
          </a:bodyPr>
          <a:lstStyle/>
          <a:p>
            <a:r>
              <a:rPr lang="en-US" sz="2400" dirty="0">
                <a:solidFill>
                  <a:srgbClr val="C00000"/>
                </a:solidFill>
              </a:rPr>
              <a:t>Do chain pharmacies “push out” independent pharmacies?</a:t>
            </a:r>
          </a:p>
        </p:txBody>
      </p:sp>
      <p:grpSp>
        <p:nvGrpSpPr>
          <p:cNvPr id="16" name="Group 15">
            <a:extLst>
              <a:ext uri="{FF2B5EF4-FFF2-40B4-BE49-F238E27FC236}">
                <a16:creationId xmlns:a16="http://schemas.microsoft.com/office/drawing/2014/main" id="{AC487A36-5735-2A3F-E0C5-B3771B5B3F65}"/>
              </a:ext>
            </a:extLst>
          </p:cNvPr>
          <p:cNvGrpSpPr/>
          <p:nvPr/>
        </p:nvGrpSpPr>
        <p:grpSpPr>
          <a:xfrm>
            <a:off x="1489574" y="2845024"/>
            <a:ext cx="6094140" cy="923711"/>
            <a:chOff x="1489574" y="2845024"/>
            <a:chExt cx="6094140" cy="923711"/>
          </a:xfrm>
        </p:grpSpPr>
        <p:sp>
          <p:nvSpPr>
            <p:cNvPr id="11" name="TextBox 10">
              <a:extLst>
                <a:ext uri="{FF2B5EF4-FFF2-40B4-BE49-F238E27FC236}">
                  <a16:creationId xmlns:a16="http://schemas.microsoft.com/office/drawing/2014/main" id="{D10A31E5-4AE0-648D-E949-32602DC08F66}"/>
                </a:ext>
              </a:extLst>
            </p:cNvPr>
            <p:cNvSpPr txBox="1"/>
            <p:nvPr/>
          </p:nvSpPr>
          <p:spPr>
            <a:xfrm>
              <a:off x="1489574" y="3399403"/>
              <a:ext cx="6094140" cy="369332"/>
            </a:xfrm>
            <a:prstGeom prst="rect">
              <a:avLst/>
            </a:prstGeom>
            <a:noFill/>
          </p:spPr>
          <p:txBody>
            <a:bodyPr wrap="square">
              <a:spAutoFit/>
            </a:bodyPr>
            <a:lstStyle/>
            <a:p>
              <a:r>
                <a:rPr lang="en-US" dirty="0"/>
                <a:t>Number of Independent Pharmacies per 1,000 Persons</a:t>
              </a:r>
            </a:p>
          </p:txBody>
        </p:sp>
        <p:sp>
          <p:nvSpPr>
            <p:cNvPr id="13" name="TextBox 12">
              <a:extLst>
                <a:ext uri="{FF2B5EF4-FFF2-40B4-BE49-F238E27FC236}">
                  <a16:creationId xmlns:a16="http://schemas.microsoft.com/office/drawing/2014/main" id="{11AEE48B-9732-5BE5-E978-CCC8E635379F}"/>
                </a:ext>
              </a:extLst>
            </p:cNvPr>
            <p:cNvSpPr txBox="1"/>
            <p:nvPr/>
          </p:nvSpPr>
          <p:spPr>
            <a:xfrm>
              <a:off x="1489574" y="3147831"/>
              <a:ext cx="6094140" cy="369332"/>
            </a:xfrm>
            <a:prstGeom prst="rect">
              <a:avLst/>
            </a:prstGeom>
            <a:noFill/>
          </p:spPr>
          <p:txBody>
            <a:bodyPr wrap="square">
              <a:spAutoFit/>
            </a:bodyPr>
            <a:lstStyle/>
            <a:p>
              <a:r>
                <a:rPr lang="en-US" dirty="0"/>
                <a:t>Number of Independent Pharmacies</a:t>
              </a:r>
            </a:p>
          </p:txBody>
        </p:sp>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E019E839-06AB-483F-CACB-42A79BE2272A}"/>
                    </a:ext>
                  </a:extLst>
                </p:cNvPr>
                <p:cNvSpPr txBox="1"/>
                <p:nvPr/>
              </p:nvSpPr>
              <p:spPr>
                <a:xfrm>
                  <a:off x="1489574" y="2845024"/>
                  <a:ext cx="632831"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𝑃𝐻</m:t>
                            </m:r>
                          </m:e>
                          <m:sub>
                            <m:r>
                              <a:rPr lang="en-US" b="0" i="1" smtClean="0">
                                <a:latin typeface="Cambria Math" panose="02040503050406030204" pitchFamily="18" charset="0"/>
                              </a:rPr>
                              <m:t>𝑖𝑡</m:t>
                            </m:r>
                          </m:sub>
                        </m:sSub>
                      </m:oMath>
                    </m:oMathPara>
                  </a14:m>
                  <a:endParaRPr lang="en-US" dirty="0"/>
                </a:p>
              </p:txBody>
            </p:sp>
          </mc:Choice>
          <mc:Fallback xmlns="">
            <p:sp>
              <p:nvSpPr>
                <p:cNvPr id="15" name="TextBox 14">
                  <a:extLst>
                    <a:ext uri="{FF2B5EF4-FFF2-40B4-BE49-F238E27FC236}">
                      <a16:creationId xmlns:a16="http://schemas.microsoft.com/office/drawing/2014/main" id="{E019E839-06AB-483F-CACB-42A79BE2272A}"/>
                    </a:ext>
                  </a:extLst>
                </p:cNvPr>
                <p:cNvSpPr txBox="1">
                  <a:spLocks noRot="1" noChangeAspect="1" noMove="1" noResize="1" noEditPoints="1" noAdjustHandles="1" noChangeArrowheads="1" noChangeShapeType="1" noTextEdit="1"/>
                </p:cNvSpPr>
                <p:nvPr/>
              </p:nvSpPr>
              <p:spPr>
                <a:xfrm>
                  <a:off x="1489574" y="2845024"/>
                  <a:ext cx="632831" cy="369332"/>
                </a:xfrm>
                <a:prstGeom prst="rect">
                  <a:avLst/>
                </a:prstGeom>
                <a:blipFill>
                  <a:blip r:embed="rId5"/>
                  <a:stretch>
                    <a:fillRect b="-1667"/>
                  </a:stretch>
                </a:blipFill>
              </p:spPr>
              <p:txBody>
                <a:bodyPr/>
                <a:lstStyle/>
                <a:p>
                  <a:r>
                    <a:rPr lang="en-US">
                      <a:noFill/>
                    </a:rPr>
                    <a:t> </a:t>
                  </a:r>
                </a:p>
              </p:txBody>
            </p:sp>
          </mc:Fallback>
        </mc:AlternateContent>
      </p:grpSp>
      <p:grpSp>
        <p:nvGrpSpPr>
          <p:cNvPr id="19" name="Group 18">
            <a:extLst>
              <a:ext uri="{FF2B5EF4-FFF2-40B4-BE49-F238E27FC236}">
                <a16:creationId xmlns:a16="http://schemas.microsoft.com/office/drawing/2014/main" id="{7C11CEB2-8FCF-F4D9-4D5E-6F81F78ECC55}"/>
              </a:ext>
            </a:extLst>
          </p:cNvPr>
          <p:cNvGrpSpPr/>
          <p:nvPr/>
        </p:nvGrpSpPr>
        <p:grpSpPr>
          <a:xfrm>
            <a:off x="1393394" y="4060767"/>
            <a:ext cx="9897924" cy="2315822"/>
            <a:chOff x="1393394" y="4060767"/>
            <a:chExt cx="9897924" cy="2315822"/>
          </a:xfrm>
        </p:grpSpPr>
        <p:pic>
          <p:nvPicPr>
            <p:cNvPr id="7" name="Picture 6">
              <a:extLst>
                <a:ext uri="{FF2B5EF4-FFF2-40B4-BE49-F238E27FC236}">
                  <a16:creationId xmlns:a16="http://schemas.microsoft.com/office/drawing/2014/main" id="{E143B245-2F86-FAC0-4CC4-F527634176D4}"/>
                </a:ext>
              </a:extLst>
            </p:cNvPr>
            <p:cNvPicPr>
              <a:picLocks noChangeAspect="1"/>
            </p:cNvPicPr>
            <p:nvPr/>
          </p:nvPicPr>
          <p:blipFill>
            <a:blip r:embed="rId6"/>
            <a:stretch>
              <a:fillRect/>
            </a:stretch>
          </p:blipFill>
          <p:spPr>
            <a:xfrm>
              <a:off x="1493509" y="4449596"/>
              <a:ext cx="9797809" cy="1926993"/>
            </a:xfrm>
            <a:prstGeom prst="rect">
              <a:avLst/>
            </a:prstGeom>
          </p:spPr>
        </p:pic>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001FB5DD-7E75-9C9C-9F5C-901738A688E1}"/>
                    </a:ext>
                  </a:extLst>
                </p:cNvPr>
                <p:cNvSpPr txBox="1"/>
                <p:nvPr/>
              </p:nvSpPr>
              <p:spPr>
                <a:xfrm>
                  <a:off x="1393394" y="4060767"/>
                  <a:ext cx="1458022" cy="391646"/>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𝑆𝐸</m:t>
                            </m:r>
                          </m:e>
                          <m:sub>
                            <m:r>
                              <a:rPr lang="en-US" b="0" i="1" smtClean="0">
                                <a:latin typeface="Cambria Math" panose="02040503050406030204" pitchFamily="18" charset="0"/>
                              </a:rPr>
                              <m:t>𝑖𝑡</m:t>
                            </m:r>
                            <m:r>
                              <a:rPr lang="en-US" b="0" i="1" smtClean="0">
                                <a:latin typeface="Cambria Math" panose="02040503050406030204" pitchFamily="18" charset="0"/>
                              </a:rPr>
                              <m:t>,</m:t>
                            </m:r>
                            <m:r>
                              <a:rPr lang="en-US" b="0" i="1" smtClean="0">
                                <a:latin typeface="Cambria Math" panose="02040503050406030204" pitchFamily="18" charset="0"/>
                              </a:rPr>
                              <m:t>𝑗</m:t>
                            </m:r>
                          </m:sub>
                        </m:sSub>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𝐷𝑀</m:t>
                            </m:r>
                          </m:e>
                          <m:sub>
                            <m:r>
                              <a:rPr lang="en-US" b="0" i="1" smtClean="0">
                                <a:latin typeface="Cambria Math" panose="02040503050406030204" pitchFamily="18" charset="0"/>
                              </a:rPr>
                              <m:t>𝑖𝑡</m:t>
                            </m:r>
                            <m:r>
                              <a:rPr lang="en-US" b="0" i="1" smtClean="0">
                                <a:latin typeface="Cambria Math" panose="02040503050406030204" pitchFamily="18" charset="0"/>
                              </a:rPr>
                              <m:t>,</m:t>
                            </m:r>
                            <m:r>
                              <a:rPr lang="en-US" b="0" i="1" smtClean="0">
                                <a:latin typeface="Cambria Math" panose="02040503050406030204" pitchFamily="18" charset="0"/>
                              </a:rPr>
                              <m:t>𝑘</m:t>
                            </m:r>
                          </m:sub>
                        </m:sSub>
                      </m:oMath>
                    </m:oMathPara>
                  </a14:m>
                  <a:endParaRPr lang="en-US" dirty="0"/>
                </a:p>
              </p:txBody>
            </p:sp>
          </mc:Choice>
          <mc:Fallback xmlns="">
            <p:sp>
              <p:nvSpPr>
                <p:cNvPr id="18" name="TextBox 17">
                  <a:extLst>
                    <a:ext uri="{FF2B5EF4-FFF2-40B4-BE49-F238E27FC236}">
                      <a16:creationId xmlns:a16="http://schemas.microsoft.com/office/drawing/2014/main" id="{001FB5DD-7E75-9C9C-9F5C-901738A688E1}"/>
                    </a:ext>
                  </a:extLst>
                </p:cNvPr>
                <p:cNvSpPr txBox="1">
                  <a:spLocks noRot="1" noChangeAspect="1" noMove="1" noResize="1" noEditPoints="1" noAdjustHandles="1" noChangeArrowheads="1" noChangeShapeType="1" noTextEdit="1"/>
                </p:cNvSpPr>
                <p:nvPr/>
              </p:nvSpPr>
              <p:spPr>
                <a:xfrm>
                  <a:off x="1393394" y="4060767"/>
                  <a:ext cx="1458022" cy="391646"/>
                </a:xfrm>
                <a:prstGeom prst="rect">
                  <a:avLst/>
                </a:prstGeom>
                <a:blipFill>
                  <a:blip r:embed="rId7"/>
                  <a:stretch>
                    <a:fillRect b="-9375"/>
                  </a:stretch>
                </a:blipFill>
              </p:spPr>
              <p:txBody>
                <a:bodyPr/>
                <a:lstStyle/>
                <a:p>
                  <a:r>
                    <a:rPr lang="en-US">
                      <a:noFill/>
                    </a:rPr>
                    <a:t> </a:t>
                  </a:r>
                </a:p>
              </p:txBody>
            </p:sp>
          </mc:Fallback>
        </mc:AlternateContent>
      </p:grpSp>
    </p:spTree>
    <p:extLst>
      <p:ext uri="{BB962C8B-B14F-4D97-AF65-F5344CB8AC3E}">
        <p14:creationId xmlns:p14="http://schemas.microsoft.com/office/powerpoint/2010/main" val="4118841377"/>
      </p:ext>
    </p:extLst>
  </p:cSld>
  <p:clrMapOvr>
    <a:masterClrMapping/>
  </p:clrMapOvr>
  <mc:AlternateContent xmlns:mc="http://schemas.openxmlformats.org/markup-compatibility/2006" xmlns:p14="http://schemas.microsoft.com/office/powerpoint/2010/main">
    <mc:Choice Requires="p14">
      <p:transition spd="slow" p14:dur="14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725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9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4929" y="0"/>
            <a:ext cx="656084" cy="6858000"/>
            <a:chOff x="4929" y="0"/>
            <a:chExt cx="656084" cy="6858000"/>
          </a:xfrm>
        </p:grpSpPr>
        <p:pic>
          <p:nvPicPr>
            <p:cNvPr id="8" name="Picture 7"/>
            <p:cNvPicPr>
              <a:picLocks noChangeAspect="1"/>
            </p:cNvPicPr>
            <p:nvPr/>
          </p:nvPicPr>
          <p:blipFill>
            <a:blip r:embed="rId2"/>
            <a:stretch>
              <a:fillRect/>
            </a:stretch>
          </p:blipFill>
          <p:spPr>
            <a:xfrm>
              <a:off x="4929" y="0"/>
              <a:ext cx="656084" cy="6858000"/>
            </a:xfrm>
            <a:prstGeom prst="rect">
              <a:avLst/>
            </a:prstGeom>
          </p:spPr>
        </p:pic>
        <p:pic>
          <p:nvPicPr>
            <p:cNvPr id="9" name="Picture 8"/>
            <p:cNvPicPr>
              <a:picLocks noChangeAspect="1"/>
            </p:cNvPicPr>
            <p:nvPr/>
          </p:nvPicPr>
          <p:blipFill>
            <a:blip r:embed="rId3"/>
            <a:stretch>
              <a:fillRect/>
            </a:stretch>
          </p:blipFill>
          <p:spPr>
            <a:xfrm>
              <a:off x="35461" y="5895178"/>
              <a:ext cx="625552" cy="962822"/>
            </a:xfrm>
            <a:prstGeom prst="rect">
              <a:avLst/>
            </a:prstGeom>
          </p:spPr>
        </p:pic>
      </p:grpSp>
      <p:graphicFrame>
        <p:nvGraphicFramePr>
          <p:cNvPr id="3" name="Chart 2">
            <a:extLst>
              <a:ext uri="{FF2B5EF4-FFF2-40B4-BE49-F238E27FC236}">
                <a16:creationId xmlns:a16="http://schemas.microsoft.com/office/drawing/2014/main" id="{6819E64C-C6BE-A14F-8317-61E6500E16CE}"/>
              </a:ext>
            </a:extLst>
          </p:cNvPr>
          <p:cNvGraphicFramePr/>
          <p:nvPr/>
        </p:nvGraphicFramePr>
        <p:xfrm>
          <a:off x="1072994" y="635619"/>
          <a:ext cx="8128000" cy="5418667"/>
        </p:xfrm>
        <a:graphic>
          <a:graphicData uri="http://schemas.openxmlformats.org/drawingml/2006/chart">
            <c:chart xmlns:c="http://schemas.openxmlformats.org/drawingml/2006/chart" xmlns:r="http://schemas.openxmlformats.org/officeDocument/2006/relationships" r:id="rId4"/>
          </a:graphicData>
        </a:graphic>
      </p:graphicFrame>
      <p:sp>
        <p:nvSpPr>
          <p:cNvPr id="4" name="TextBox 3">
            <a:extLst>
              <a:ext uri="{FF2B5EF4-FFF2-40B4-BE49-F238E27FC236}">
                <a16:creationId xmlns:a16="http://schemas.microsoft.com/office/drawing/2014/main" id="{AE8EE69E-7E4B-0993-E06B-74365901A672}"/>
              </a:ext>
            </a:extLst>
          </p:cNvPr>
          <p:cNvSpPr txBox="1"/>
          <p:nvPr/>
        </p:nvSpPr>
        <p:spPr>
          <a:xfrm>
            <a:off x="9213385" y="1237785"/>
            <a:ext cx="2475570" cy="4093428"/>
          </a:xfrm>
          <a:prstGeom prst="rect">
            <a:avLst/>
          </a:prstGeom>
          <a:noFill/>
        </p:spPr>
        <p:txBody>
          <a:bodyPr wrap="square" rtlCol="0">
            <a:spAutoFit/>
          </a:bodyPr>
          <a:lstStyle/>
          <a:p>
            <a:r>
              <a:rPr lang="en-US" sz="2000" dirty="0"/>
              <a:t>We have two econometric issues here:</a:t>
            </a:r>
          </a:p>
          <a:p>
            <a:endParaRPr lang="en-US" sz="2000" dirty="0"/>
          </a:p>
          <a:p>
            <a:pPr marL="342900" indent="-342900">
              <a:buAutoNum type="arabicPeriod"/>
            </a:pPr>
            <a:r>
              <a:rPr lang="en-US" sz="2000" dirty="0"/>
              <a:t>The dependent variable is truncated and “spikey” on zero.</a:t>
            </a:r>
          </a:p>
          <a:p>
            <a:pPr marL="342900" indent="-342900">
              <a:buAutoNum type="arabicPeriod"/>
            </a:pPr>
            <a:endParaRPr lang="en-US" sz="2000" dirty="0"/>
          </a:p>
          <a:p>
            <a:pPr marL="342900" indent="-342900">
              <a:buAutoNum type="arabicPeriod"/>
            </a:pPr>
            <a:r>
              <a:rPr lang="en-US" sz="2000" dirty="0"/>
              <a:t>There is clear spatial dependency within the data.</a:t>
            </a:r>
          </a:p>
        </p:txBody>
      </p:sp>
    </p:spTree>
    <p:extLst>
      <p:ext uri="{BB962C8B-B14F-4D97-AF65-F5344CB8AC3E}">
        <p14:creationId xmlns:p14="http://schemas.microsoft.com/office/powerpoint/2010/main" val="485753615"/>
      </p:ext>
    </p:extLst>
  </p:cSld>
  <p:clrMapOvr>
    <a:masterClrMapping/>
  </p:clrMapOvr>
  <mc:AlternateContent xmlns:mc="http://schemas.openxmlformats.org/markup-compatibility/2006" xmlns:p14="http://schemas.microsoft.com/office/powerpoint/2010/main">
    <mc:Choice Requires="p14">
      <p:transition spd="slow" p14:dur="14000"/>
    </mc:Choice>
    <mc:Fallback xmlns="">
      <p:transition spd="slow"/>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4929" y="0"/>
            <a:ext cx="656084" cy="6858000"/>
            <a:chOff x="4929" y="0"/>
            <a:chExt cx="656084" cy="6858000"/>
          </a:xfrm>
        </p:grpSpPr>
        <p:pic>
          <p:nvPicPr>
            <p:cNvPr id="8" name="Picture 7"/>
            <p:cNvPicPr>
              <a:picLocks noChangeAspect="1"/>
            </p:cNvPicPr>
            <p:nvPr/>
          </p:nvPicPr>
          <p:blipFill>
            <a:blip r:embed="rId2"/>
            <a:stretch>
              <a:fillRect/>
            </a:stretch>
          </p:blipFill>
          <p:spPr>
            <a:xfrm>
              <a:off x="4929" y="0"/>
              <a:ext cx="656084" cy="6858000"/>
            </a:xfrm>
            <a:prstGeom prst="rect">
              <a:avLst/>
            </a:prstGeom>
          </p:spPr>
        </p:pic>
        <p:pic>
          <p:nvPicPr>
            <p:cNvPr id="9" name="Picture 8"/>
            <p:cNvPicPr>
              <a:picLocks noChangeAspect="1"/>
            </p:cNvPicPr>
            <p:nvPr/>
          </p:nvPicPr>
          <p:blipFill>
            <a:blip r:embed="rId3"/>
            <a:stretch>
              <a:fillRect/>
            </a:stretch>
          </p:blipFill>
          <p:spPr>
            <a:xfrm>
              <a:off x="35461" y="5895178"/>
              <a:ext cx="625552" cy="962822"/>
            </a:xfrm>
            <a:prstGeom prst="rect">
              <a:avLst/>
            </a:prstGeom>
          </p:spPr>
        </p:pic>
      </p:grpSp>
      <p:grpSp>
        <p:nvGrpSpPr>
          <p:cNvPr id="3" name="Group 2">
            <a:extLst>
              <a:ext uri="{FF2B5EF4-FFF2-40B4-BE49-F238E27FC236}">
                <a16:creationId xmlns:a16="http://schemas.microsoft.com/office/drawing/2014/main" id="{5F307D0B-9287-1C7B-8A67-CD74FDED630F}"/>
              </a:ext>
            </a:extLst>
          </p:cNvPr>
          <p:cNvGrpSpPr/>
          <p:nvPr/>
        </p:nvGrpSpPr>
        <p:grpSpPr>
          <a:xfrm>
            <a:off x="1233096" y="871259"/>
            <a:ext cx="6094140" cy="954489"/>
            <a:chOff x="1489574" y="2845024"/>
            <a:chExt cx="6094140" cy="954489"/>
          </a:xfrm>
        </p:grpSpPr>
        <p:sp>
          <p:nvSpPr>
            <p:cNvPr id="4" name="TextBox 3">
              <a:extLst>
                <a:ext uri="{FF2B5EF4-FFF2-40B4-BE49-F238E27FC236}">
                  <a16:creationId xmlns:a16="http://schemas.microsoft.com/office/drawing/2014/main" id="{E47A1248-C737-2F22-3273-E1FB483767BE}"/>
                </a:ext>
              </a:extLst>
            </p:cNvPr>
            <p:cNvSpPr txBox="1"/>
            <p:nvPr/>
          </p:nvSpPr>
          <p:spPr>
            <a:xfrm>
              <a:off x="1489574" y="3399403"/>
              <a:ext cx="6094140" cy="400110"/>
            </a:xfrm>
            <a:prstGeom prst="rect">
              <a:avLst/>
            </a:prstGeom>
            <a:noFill/>
          </p:spPr>
          <p:txBody>
            <a:bodyPr wrap="square">
              <a:spAutoFit/>
            </a:bodyPr>
            <a:lstStyle/>
            <a:p>
              <a:r>
                <a:rPr lang="en-US" sz="2000" dirty="0"/>
                <a:t>Number of Independent Pharmacies per 1,000 Persons</a:t>
              </a:r>
            </a:p>
          </p:txBody>
        </p:sp>
        <p:sp>
          <p:nvSpPr>
            <p:cNvPr id="5" name="TextBox 4">
              <a:extLst>
                <a:ext uri="{FF2B5EF4-FFF2-40B4-BE49-F238E27FC236}">
                  <a16:creationId xmlns:a16="http://schemas.microsoft.com/office/drawing/2014/main" id="{3376BE43-AF2A-B93A-6C37-465961F70FFC}"/>
                </a:ext>
              </a:extLst>
            </p:cNvPr>
            <p:cNvSpPr txBox="1"/>
            <p:nvPr/>
          </p:nvSpPr>
          <p:spPr>
            <a:xfrm>
              <a:off x="1489574" y="3147831"/>
              <a:ext cx="6094140" cy="400110"/>
            </a:xfrm>
            <a:prstGeom prst="rect">
              <a:avLst/>
            </a:prstGeom>
            <a:noFill/>
          </p:spPr>
          <p:txBody>
            <a:bodyPr wrap="square">
              <a:spAutoFit/>
            </a:bodyPr>
            <a:lstStyle/>
            <a:p>
              <a:r>
                <a:rPr lang="en-US" sz="2000" dirty="0"/>
                <a:t>Number of Independent Pharmacies</a:t>
              </a:r>
            </a:p>
          </p:txBody>
        </p: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D8005065-CE3E-1AC7-9179-8DEA80BB88B8}"/>
                    </a:ext>
                  </a:extLst>
                </p:cNvPr>
                <p:cNvSpPr txBox="1"/>
                <p:nvPr/>
              </p:nvSpPr>
              <p:spPr>
                <a:xfrm>
                  <a:off x="1489574" y="2845024"/>
                  <a:ext cx="632831" cy="400110"/>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2000" i="1" smtClean="0">
                                <a:latin typeface="Cambria Math" panose="02040503050406030204" pitchFamily="18" charset="0"/>
                              </a:rPr>
                            </m:ctrlPr>
                          </m:sSubPr>
                          <m:e>
                            <m:r>
                              <a:rPr lang="en-US" sz="2000" b="0" i="1" smtClean="0">
                                <a:latin typeface="Cambria Math" panose="02040503050406030204" pitchFamily="18" charset="0"/>
                              </a:rPr>
                              <m:t>𝑃𝐻</m:t>
                            </m:r>
                          </m:e>
                          <m:sub>
                            <m:r>
                              <a:rPr lang="en-US" sz="2000" b="0" i="1" smtClean="0">
                                <a:latin typeface="Cambria Math" panose="02040503050406030204" pitchFamily="18" charset="0"/>
                              </a:rPr>
                              <m:t>𝑖𝑡</m:t>
                            </m:r>
                          </m:sub>
                        </m:sSub>
                      </m:oMath>
                    </m:oMathPara>
                  </a14:m>
                  <a:endParaRPr lang="en-US" sz="2000" dirty="0"/>
                </a:p>
              </p:txBody>
            </p:sp>
          </mc:Choice>
          <mc:Fallback xmlns="">
            <p:sp>
              <p:nvSpPr>
                <p:cNvPr id="7" name="TextBox 6">
                  <a:extLst>
                    <a:ext uri="{FF2B5EF4-FFF2-40B4-BE49-F238E27FC236}">
                      <a16:creationId xmlns:a16="http://schemas.microsoft.com/office/drawing/2014/main" id="{D8005065-CE3E-1AC7-9179-8DEA80BB88B8}"/>
                    </a:ext>
                  </a:extLst>
                </p:cNvPr>
                <p:cNvSpPr txBox="1">
                  <a:spLocks noRot="1" noChangeAspect="1" noMove="1" noResize="1" noEditPoints="1" noAdjustHandles="1" noChangeArrowheads="1" noChangeShapeType="1" noTextEdit="1"/>
                </p:cNvSpPr>
                <p:nvPr/>
              </p:nvSpPr>
              <p:spPr>
                <a:xfrm>
                  <a:off x="1489574" y="2845024"/>
                  <a:ext cx="632831" cy="400110"/>
                </a:xfrm>
                <a:prstGeom prst="rect">
                  <a:avLst/>
                </a:prstGeom>
                <a:blipFill>
                  <a:blip r:embed="rId4"/>
                  <a:stretch>
                    <a:fillRect r="-962"/>
                  </a:stretch>
                </a:blipFill>
              </p:spPr>
              <p:txBody>
                <a:bodyPr/>
                <a:lstStyle/>
                <a:p>
                  <a:r>
                    <a:rPr lang="en-US">
                      <a:noFill/>
                    </a:rPr>
                    <a:t> </a:t>
                  </a:r>
                </a:p>
              </p:txBody>
            </p:sp>
          </mc:Fallback>
        </mc:AlternateContent>
      </p:grpSp>
      <p:sp>
        <p:nvSpPr>
          <p:cNvPr id="10" name="TextBox 9">
            <a:extLst>
              <a:ext uri="{FF2B5EF4-FFF2-40B4-BE49-F238E27FC236}">
                <a16:creationId xmlns:a16="http://schemas.microsoft.com/office/drawing/2014/main" id="{665CDDEE-BCB1-153C-FE41-23F62E7FDDEA}"/>
              </a:ext>
            </a:extLst>
          </p:cNvPr>
          <p:cNvSpPr txBox="1"/>
          <p:nvPr/>
        </p:nvSpPr>
        <p:spPr>
          <a:xfrm>
            <a:off x="1187784" y="2081845"/>
            <a:ext cx="10024946" cy="707886"/>
          </a:xfrm>
          <a:prstGeom prst="rect">
            <a:avLst/>
          </a:prstGeom>
          <a:noFill/>
        </p:spPr>
        <p:txBody>
          <a:bodyPr wrap="square" rtlCol="0">
            <a:spAutoFit/>
          </a:bodyPr>
          <a:lstStyle/>
          <a:p>
            <a:r>
              <a:rPr lang="en-US" sz="2000" dirty="0"/>
              <a:t>Use of number of pharmacies per 1,000 persons helps a bit with the distribution of the dependent variable a little bit, but still have a spike on zero.</a:t>
            </a:r>
          </a:p>
        </p:txBody>
      </p:sp>
      <p:sp>
        <p:nvSpPr>
          <p:cNvPr id="11" name="TextBox 10">
            <a:extLst>
              <a:ext uri="{FF2B5EF4-FFF2-40B4-BE49-F238E27FC236}">
                <a16:creationId xmlns:a16="http://schemas.microsoft.com/office/drawing/2014/main" id="{C02CC5C7-706E-70E1-BDFF-A92FE60E4333}"/>
              </a:ext>
            </a:extLst>
          </p:cNvPr>
          <p:cNvSpPr txBox="1"/>
          <p:nvPr/>
        </p:nvSpPr>
        <p:spPr>
          <a:xfrm>
            <a:off x="1187784" y="3297400"/>
            <a:ext cx="10024946" cy="707886"/>
          </a:xfrm>
          <a:prstGeom prst="rect">
            <a:avLst/>
          </a:prstGeom>
          <a:noFill/>
        </p:spPr>
        <p:txBody>
          <a:bodyPr wrap="square" rtlCol="0">
            <a:spAutoFit/>
          </a:bodyPr>
          <a:lstStyle/>
          <a:p>
            <a:r>
              <a:rPr lang="en-US" sz="2000" dirty="0"/>
              <a:t>We want to estimate the model using subsamples across the urban-rural divide, how do we address the spatial dependency issue?</a:t>
            </a:r>
          </a:p>
        </p:txBody>
      </p:sp>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F199B015-A29B-C88A-087B-AE57F6F263F6}"/>
                  </a:ext>
                </a:extLst>
              </p:cNvPr>
              <p:cNvSpPr txBox="1"/>
              <p:nvPr/>
            </p:nvSpPr>
            <p:spPr>
              <a:xfrm>
                <a:off x="1233096" y="4512955"/>
                <a:ext cx="10297264" cy="1423147"/>
              </a:xfrm>
              <a:prstGeom prst="rect">
                <a:avLst/>
              </a:prstGeom>
              <a:noFill/>
            </p:spPr>
            <p:txBody>
              <a:bodyPr wrap="square">
                <a:spAutoFit/>
              </a:bodyPr>
              <a:lstStyle/>
              <a:p>
                <a:pPr marL="0" marR="0">
                  <a:lnSpc>
                    <a:spcPct val="115000"/>
                  </a:lnSpc>
                  <a:spcBef>
                    <a:spcPts val="0"/>
                  </a:spcBef>
                  <a:spcAft>
                    <a:spcPts val="800"/>
                  </a:spcAft>
                </a:pPr>
                <a:r>
                  <a:rPr lang="en-US" sz="2000" dirty="0">
                    <a:solidFill>
                      <a:srgbClr val="222222"/>
                    </a:solidFill>
                    <a:effectLst/>
                    <a:latin typeface="Calibri" panose="020F0502020204030204" pitchFamily="34" charset="0"/>
                    <a:ea typeface="Calibri" panose="020F0502020204030204" pitchFamily="34" charset="0"/>
                    <a:cs typeface="Calibri" panose="020F0502020204030204" pitchFamily="34" charset="0"/>
                  </a:rPr>
                  <a:t>“exogenous interactions model” (SLX):</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457200">
                  <a:lnSpc>
                    <a:spcPct val="115000"/>
                  </a:lnSpc>
                  <a:spcBef>
                    <a:spcPts val="0"/>
                  </a:spcBef>
                  <a:spcAft>
                    <a:spcPts val="800"/>
                  </a:spcAft>
                </a:pPr>
                <a14:m>
                  <m:oMathPara xmlns:m="http://schemas.openxmlformats.org/officeDocument/2006/math">
                    <m:oMathParaPr>
                      <m:jc m:val="centerGroup"/>
                    </m:oMathParaPr>
                    <m:oMath xmlns:m="http://schemas.openxmlformats.org/officeDocument/2006/math">
                      <m:r>
                        <a:rPr lang="en-US" sz="2000" i="1">
                          <a:effectLst/>
                          <a:latin typeface="Cambria Math" panose="02040503050406030204" pitchFamily="18" charset="0"/>
                          <a:ea typeface="Calibri" panose="020F0502020204030204" pitchFamily="34" charset="0"/>
                          <a:cs typeface="Calibri" panose="020F0502020204030204" pitchFamily="34" charset="0"/>
                        </a:rPr>
                        <m:t>𝐼𝑃</m:t>
                      </m:r>
                      <m:sSub>
                        <m:sSubPr>
                          <m:ctrlPr>
                            <a:rPr lang="en-US" sz="2000" i="1">
                              <a:effectLst/>
                              <a:latin typeface="Cambria Math" panose="02040503050406030204" pitchFamily="18" charset="0"/>
                              <a:ea typeface="Calibri" panose="020F0502020204030204" pitchFamily="34" charset="0"/>
                              <a:cs typeface="Calibri" panose="020F0502020204030204" pitchFamily="34" charset="0"/>
                            </a:rPr>
                          </m:ctrlPr>
                        </m:sSubPr>
                        <m:e>
                          <m:r>
                            <a:rPr lang="en-US" sz="2000" i="1">
                              <a:effectLst/>
                              <a:latin typeface="Cambria Math" panose="02040503050406030204" pitchFamily="18" charset="0"/>
                              <a:ea typeface="Calibri" panose="020F0502020204030204" pitchFamily="34" charset="0"/>
                              <a:cs typeface="Calibri" panose="020F0502020204030204" pitchFamily="34" charset="0"/>
                            </a:rPr>
                            <m:t>h</m:t>
                          </m:r>
                        </m:e>
                        <m:sub>
                          <m:r>
                            <a:rPr lang="en-US" sz="2000" i="1">
                              <a:effectLst/>
                              <a:latin typeface="Cambria Math" panose="02040503050406030204" pitchFamily="18" charset="0"/>
                              <a:ea typeface="Calibri" panose="020F0502020204030204" pitchFamily="34" charset="0"/>
                              <a:cs typeface="Calibri" panose="020F0502020204030204" pitchFamily="34" charset="0"/>
                            </a:rPr>
                            <m:t>𝑡</m:t>
                          </m:r>
                          <m:r>
                            <a:rPr lang="en-US" sz="2000" i="1">
                              <a:effectLst/>
                              <a:latin typeface="Cambria Math" panose="02040503050406030204" pitchFamily="18" charset="0"/>
                              <a:ea typeface="Calibri" panose="020F0502020204030204" pitchFamily="34" charset="0"/>
                              <a:cs typeface="Calibri" panose="020F0502020204030204" pitchFamily="34" charset="0"/>
                            </a:rPr>
                            <m:t>,</m:t>
                          </m:r>
                          <m:r>
                            <a:rPr lang="en-US" sz="2000" i="1">
                              <a:effectLst/>
                              <a:latin typeface="Cambria Math" panose="02040503050406030204" pitchFamily="18" charset="0"/>
                              <a:ea typeface="Calibri" panose="020F0502020204030204" pitchFamily="34" charset="0"/>
                              <a:cs typeface="Calibri" panose="020F0502020204030204" pitchFamily="34" charset="0"/>
                            </a:rPr>
                            <m:t>𝑖</m:t>
                          </m:r>
                        </m:sub>
                      </m:sSub>
                      <m:r>
                        <a:rPr lang="en-US" sz="2000" i="1">
                          <a:effectLst/>
                          <a:latin typeface="Cambria Math" panose="02040503050406030204" pitchFamily="18" charset="0"/>
                          <a:ea typeface="Calibri" panose="020F0502020204030204" pitchFamily="34" charset="0"/>
                          <a:cs typeface="Calibri" panose="020F0502020204030204" pitchFamily="34" charset="0"/>
                        </a:rPr>
                        <m:t>= </m:t>
                      </m:r>
                      <m:r>
                        <a:rPr lang="en-US" sz="2000" i="1">
                          <a:effectLst/>
                          <a:latin typeface="Cambria Math" panose="02040503050406030204" pitchFamily="18" charset="0"/>
                          <a:ea typeface="Calibri" panose="020F0502020204030204" pitchFamily="34" charset="0"/>
                          <a:cs typeface="Calibri" panose="020F0502020204030204" pitchFamily="34" charset="0"/>
                        </a:rPr>
                        <m:t>𝛼</m:t>
                      </m:r>
                      <m:r>
                        <a:rPr lang="en-US" sz="2000" i="1">
                          <a:effectLst/>
                          <a:latin typeface="Cambria Math" panose="02040503050406030204" pitchFamily="18" charset="0"/>
                          <a:ea typeface="Calibri" panose="020F0502020204030204" pitchFamily="34" charset="0"/>
                          <a:cs typeface="Calibri" panose="020F0502020204030204" pitchFamily="34" charset="0"/>
                        </a:rPr>
                        <m:t>𝐶𝑃</m:t>
                      </m:r>
                      <m:sSub>
                        <m:sSubPr>
                          <m:ctrlPr>
                            <a:rPr lang="en-US" sz="2000" i="1">
                              <a:effectLst/>
                              <a:latin typeface="Cambria Math" panose="02040503050406030204" pitchFamily="18" charset="0"/>
                              <a:ea typeface="Calibri" panose="020F0502020204030204" pitchFamily="34" charset="0"/>
                              <a:cs typeface="Calibri" panose="020F0502020204030204" pitchFamily="34" charset="0"/>
                            </a:rPr>
                          </m:ctrlPr>
                        </m:sSubPr>
                        <m:e>
                          <m:r>
                            <a:rPr lang="en-US" sz="2000" i="1">
                              <a:effectLst/>
                              <a:latin typeface="Cambria Math" panose="02040503050406030204" pitchFamily="18" charset="0"/>
                              <a:ea typeface="Calibri" panose="020F0502020204030204" pitchFamily="34" charset="0"/>
                              <a:cs typeface="Calibri" panose="020F0502020204030204" pitchFamily="34" charset="0"/>
                            </a:rPr>
                            <m:t>h</m:t>
                          </m:r>
                        </m:e>
                        <m:sub>
                          <m:r>
                            <a:rPr lang="en-US" sz="2000" i="1">
                              <a:effectLst/>
                              <a:latin typeface="Cambria Math" panose="02040503050406030204" pitchFamily="18" charset="0"/>
                              <a:ea typeface="Calibri" panose="020F0502020204030204" pitchFamily="34" charset="0"/>
                              <a:cs typeface="Calibri" panose="020F0502020204030204" pitchFamily="34" charset="0"/>
                            </a:rPr>
                            <m:t>𝑡</m:t>
                          </m:r>
                          <m:r>
                            <a:rPr lang="en-US" sz="2000" i="1">
                              <a:effectLst/>
                              <a:latin typeface="Cambria Math" panose="02040503050406030204" pitchFamily="18" charset="0"/>
                              <a:ea typeface="Calibri" panose="020F0502020204030204" pitchFamily="34" charset="0"/>
                              <a:cs typeface="Calibri" panose="020F0502020204030204" pitchFamily="34" charset="0"/>
                            </a:rPr>
                            <m:t>,</m:t>
                          </m:r>
                          <m:r>
                            <a:rPr lang="en-US" sz="2000" i="1">
                              <a:effectLst/>
                              <a:latin typeface="Cambria Math" panose="02040503050406030204" pitchFamily="18" charset="0"/>
                              <a:ea typeface="Calibri" panose="020F0502020204030204" pitchFamily="34" charset="0"/>
                              <a:cs typeface="Calibri" panose="020F0502020204030204" pitchFamily="34" charset="0"/>
                            </a:rPr>
                            <m:t>𝑖</m:t>
                          </m:r>
                        </m:sub>
                      </m:sSub>
                      <m:r>
                        <a:rPr lang="en-US" sz="2000" i="1">
                          <a:effectLst/>
                          <a:latin typeface="Cambria Math" panose="02040503050406030204" pitchFamily="18" charset="0"/>
                          <a:ea typeface="Calibri" panose="020F0502020204030204" pitchFamily="34" charset="0"/>
                          <a:cs typeface="Calibri" panose="020F0502020204030204" pitchFamily="34" charset="0"/>
                        </a:rPr>
                        <m:t>+ </m:t>
                      </m:r>
                      <m:nary>
                        <m:naryPr>
                          <m:chr m:val="∑"/>
                          <m:limLoc m:val="subSup"/>
                          <m:ctrlPr>
                            <a:rPr lang="en-US" sz="2000" i="1">
                              <a:effectLst/>
                              <a:latin typeface="Cambria Math" panose="02040503050406030204" pitchFamily="18" charset="0"/>
                              <a:ea typeface="Calibri" panose="020F0502020204030204" pitchFamily="34" charset="0"/>
                              <a:cs typeface="Calibri" panose="020F0502020204030204" pitchFamily="34" charset="0"/>
                            </a:rPr>
                          </m:ctrlPr>
                        </m:naryPr>
                        <m:sub>
                          <m:r>
                            <a:rPr lang="en-US" sz="2000" i="1">
                              <a:effectLst/>
                              <a:latin typeface="Cambria Math" panose="02040503050406030204" pitchFamily="18" charset="0"/>
                              <a:ea typeface="Calibri" panose="020F0502020204030204" pitchFamily="34" charset="0"/>
                              <a:cs typeface="Calibri" panose="020F0502020204030204" pitchFamily="34" charset="0"/>
                            </a:rPr>
                            <m:t>𝑗</m:t>
                          </m:r>
                          <m:r>
                            <a:rPr lang="en-US" sz="2000" i="1">
                              <a:effectLst/>
                              <a:latin typeface="Cambria Math" panose="02040503050406030204" pitchFamily="18" charset="0"/>
                              <a:ea typeface="Calibri" panose="020F0502020204030204" pitchFamily="34" charset="0"/>
                              <a:cs typeface="Calibri" panose="020F0502020204030204" pitchFamily="34" charset="0"/>
                            </a:rPr>
                            <m:t>=1</m:t>
                          </m:r>
                        </m:sub>
                        <m:sup>
                          <m:r>
                            <a:rPr lang="en-US" sz="2000" i="1">
                              <a:effectLst/>
                              <a:latin typeface="Cambria Math" panose="02040503050406030204" pitchFamily="18" charset="0"/>
                              <a:ea typeface="Calibri" panose="020F0502020204030204" pitchFamily="34" charset="0"/>
                              <a:cs typeface="Calibri" panose="020F0502020204030204" pitchFamily="34" charset="0"/>
                            </a:rPr>
                            <m:t>𝑘</m:t>
                          </m:r>
                        </m:sup>
                        <m:e>
                          <m:sSub>
                            <m:sSubPr>
                              <m:ctrlPr>
                                <a:rPr lang="en-US" sz="2000" i="1">
                                  <a:effectLst/>
                                  <a:latin typeface="Cambria Math" panose="02040503050406030204" pitchFamily="18" charset="0"/>
                                  <a:ea typeface="Calibri" panose="020F0502020204030204" pitchFamily="34" charset="0"/>
                                  <a:cs typeface="Calibri" panose="020F0502020204030204" pitchFamily="34" charset="0"/>
                                </a:rPr>
                              </m:ctrlPr>
                            </m:sSubPr>
                            <m:e>
                              <m:r>
                                <a:rPr lang="en-US" sz="2000" i="1">
                                  <a:effectLst/>
                                  <a:latin typeface="Cambria Math" panose="02040503050406030204" pitchFamily="18" charset="0"/>
                                  <a:ea typeface="Calibri" panose="020F0502020204030204" pitchFamily="34" charset="0"/>
                                  <a:cs typeface="Calibri" panose="020F0502020204030204" pitchFamily="34" charset="0"/>
                                </a:rPr>
                                <m:t>𝛽</m:t>
                              </m:r>
                            </m:e>
                            <m:sub>
                              <m:r>
                                <a:rPr lang="en-US" sz="2000" i="1">
                                  <a:effectLst/>
                                  <a:latin typeface="Cambria Math" panose="02040503050406030204" pitchFamily="18" charset="0"/>
                                  <a:ea typeface="Calibri" panose="020F0502020204030204" pitchFamily="34" charset="0"/>
                                  <a:cs typeface="Calibri" panose="020F0502020204030204" pitchFamily="34" charset="0"/>
                                </a:rPr>
                                <m:t>𝑗</m:t>
                              </m:r>
                            </m:sub>
                          </m:sSub>
                        </m:e>
                      </m:nary>
                      <m:sSub>
                        <m:sSubPr>
                          <m:ctrlPr>
                            <a:rPr lang="en-US" sz="2000" i="1">
                              <a:effectLst/>
                              <a:latin typeface="Cambria Math" panose="02040503050406030204" pitchFamily="18" charset="0"/>
                              <a:ea typeface="Calibri" panose="020F0502020204030204" pitchFamily="34" charset="0"/>
                              <a:cs typeface="Calibri" panose="020F0502020204030204" pitchFamily="34" charset="0"/>
                            </a:rPr>
                          </m:ctrlPr>
                        </m:sSubPr>
                        <m:e>
                          <m:r>
                            <a:rPr lang="en-US" sz="2000" i="1">
                              <a:effectLst/>
                              <a:latin typeface="Cambria Math" panose="02040503050406030204" pitchFamily="18" charset="0"/>
                              <a:ea typeface="Calibri" panose="020F0502020204030204" pitchFamily="34" charset="0"/>
                              <a:cs typeface="Calibri" panose="020F0502020204030204" pitchFamily="34" charset="0"/>
                            </a:rPr>
                            <m:t>𝑋</m:t>
                          </m:r>
                        </m:e>
                        <m:sub>
                          <m:r>
                            <a:rPr lang="en-US" sz="2000" i="1">
                              <a:effectLst/>
                              <a:latin typeface="Cambria Math" panose="02040503050406030204" pitchFamily="18" charset="0"/>
                              <a:ea typeface="Calibri" panose="020F0502020204030204" pitchFamily="34" charset="0"/>
                              <a:cs typeface="Calibri" panose="020F0502020204030204" pitchFamily="34" charset="0"/>
                            </a:rPr>
                            <m:t>𝑗</m:t>
                          </m:r>
                          <m:r>
                            <a:rPr lang="en-US" sz="2000" i="1">
                              <a:effectLst/>
                              <a:latin typeface="Cambria Math" panose="02040503050406030204" pitchFamily="18" charset="0"/>
                              <a:ea typeface="Calibri" panose="020F0502020204030204" pitchFamily="34" charset="0"/>
                              <a:cs typeface="Calibri" panose="020F0502020204030204" pitchFamily="34" charset="0"/>
                            </a:rPr>
                            <m:t>,</m:t>
                          </m:r>
                          <m:r>
                            <a:rPr lang="en-US" sz="2000" i="1">
                              <a:effectLst/>
                              <a:latin typeface="Cambria Math" panose="02040503050406030204" pitchFamily="18" charset="0"/>
                              <a:ea typeface="Calibri" panose="020F0502020204030204" pitchFamily="34" charset="0"/>
                              <a:cs typeface="Calibri" panose="020F0502020204030204" pitchFamily="34" charset="0"/>
                            </a:rPr>
                            <m:t>𝑡</m:t>
                          </m:r>
                          <m:r>
                            <a:rPr lang="en-US" sz="2000" i="1">
                              <a:effectLst/>
                              <a:latin typeface="Cambria Math" panose="02040503050406030204" pitchFamily="18" charset="0"/>
                              <a:ea typeface="Calibri" panose="020F0502020204030204" pitchFamily="34" charset="0"/>
                              <a:cs typeface="Calibri" panose="020F0502020204030204" pitchFamily="34" charset="0"/>
                            </a:rPr>
                            <m:t>,</m:t>
                          </m:r>
                          <m:r>
                            <a:rPr lang="en-US" sz="2000" i="1">
                              <a:effectLst/>
                              <a:latin typeface="Cambria Math" panose="02040503050406030204" pitchFamily="18" charset="0"/>
                              <a:ea typeface="Calibri" panose="020F0502020204030204" pitchFamily="34" charset="0"/>
                              <a:cs typeface="Calibri" panose="020F0502020204030204" pitchFamily="34" charset="0"/>
                            </a:rPr>
                            <m:t>𝑖</m:t>
                          </m:r>
                        </m:sub>
                      </m:sSub>
                      <m:r>
                        <a:rPr lang="en-US" sz="2000" i="1">
                          <a:effectLst/>
                          <a:latin typeface="Cambria Math" panose="02040503050406030204" pitchFamily="18" charset="0"/>
                          <a:ea typeface="Calibri" panose="020F0502020204030204" pitchFamily="34" charset="0"/>
                          <a:cs typeface="Calibri" panose="020F0502020204030204" pitchFamily="34" charset="0"/>
                        </a:rPr>
                        <m:t>+ </m:t>
                      </m:r>
                      <m:nary>
                        <m:naryPr>
                          <m:chr m:val="∑"/>
                          <m:limLoc m:val="subSup"/>
                          <m:ctrlPr>
                            <a:rPr lang="en-US" sz="2000" i="1">
                              <a:effectLst/>
                              <a:latin typeface="Cambria Math" panose="02040503050406030204" pitchFamily="18" charset="0"/>
                              <a:ea typeface="Calibri" panose="020F0502020204030204" pitchFamily="34" charset="0"/>
                              <a:cs typeface="Calibri" panose="020F0502020204030204" pitchFamily="34" charset="0"/>
                            </a:rPr>
                          </m:ctrlPr>
                        </m:naryPr>
                        <m:sub>
                          <m:r>
                            <a:rPr lang="en-US" sz="2000" i="1">
                              <a:effectLst/>
                              <a:latin typeface="Cambria Math" panose="02040503050406030204" pitchFamily="18" charset="0"/>
                              <a:ea typeface="Calibri" panose="020F0502020204030204" pitchFamily="34" charset="0"/>
                              <a:cs typeface="Calibri" panose="020F0502020204030204" pitchFamily="34" charset="0"/>
                            </a:rPr>
                            <m:t>𝑗</m:t>
                          </m:r>
                          <m:r>
                            <a:rPr lang="en-US" sz="2000" i="1">
                              <a:effectLst/>
                              <a:latin typeface="Cambria Math" panose="02040503050406030204" pitchFamily="18" charset="0"/>
                              <a:ea typeface="Calibri" panose="020F0502020204030204" pitchFamily="34" charset="0"/>
                              <a:cs typeface="Calibri" panose="020F0502020204030204" pitchFamily="34" charset="0"/>
                            </a:rPr>
                            <m:t>=1</m:t>
                          </m:r>
                        </m:sub>
                        <m:sup>
                          <m:r>
                            <a:rPr lang="en-US" sz="2000" i="1">
                              <a:effectLst/>
                              <a:latin typeface="Cambria Math" panose="02040503050406030204" pitchFamily="18" charset="0"/>
                              <a:ea typeface="Calibri" panose="020F0502020204030204" pitchFamily="34" charset="0"/>
                              <a:cs typeface="Calibri" panose="020F0502020204030204" pitchFamily="34" charset="0"/>
                            </a:rPr>
                            <m:t>𝑚</m:t>
                          </m:r>
                        </m:sup>
                        <m:e>
                          <m:sSub>
                            <m:sSubPr>
                              <m:ctrlPr>
                                <a:rPr lang="en-US" sz="2000" i="1">
                                  <a:effectLst/>
                                  <a:latin typeface="Cambria Math" panose="02040503050406030204" pitchFamily="18" charset="0"/>
                                  <a:ea typeface="Calibri" panose="020F0502020204030204" pitchFamily="34" charset="0"/>
                                  <a:cs typeface="Calibri" panose="020F0502020204030204" pitchFamily="34" charset="0"/>
                                </a:rPr>
                              </m:ctrlPr>
                            </m:sSubPr>
                            <m:e>
                              <m:r>
                                <a:rPr lang="en-US" sz="2000" i="1">
                                  <a:effectLst/>
                                  <a:latin typeface="Cambria Math" panose="02040503050406030204" pitchFamily="18" charset="0"/>
                                  <a:ea typeface="Calibri" panose="020F0502020204030204" pitchFamily="34" charset="0"/>
                                  <a:cs typeface="Calibri" panose="020F0502020204030204" pitchFamily="34" charset="0"/>
                                </a:rPr>
                                <m:t>𝜃</m:t>
                              </m:r>
                            </m:e>
                            <m:sub>
                              <m:r>
                                <a:rPr lang="en-US" sz="2000" i="1">
                                  <a:effectLst/>
                                  <a:latin typeface="Cambria Math" panose="02040503050406030204" pitchFamily="18" charset="0"/>
                                  <a:ea typeface="Calibri" panose="020F0502020204030204" pitchFamily="34" charset="0"/>
                                  <a:cs typeface="Calibri" panose="020F0502020204030204" pitchFamily="34" charset="0"/>
                                </a:rPr>
                                <m:t>𝑗</m:t>
                              </m:r>
                            </m:sub>
                          </m:sSub>
                        </m:e>
                      </m:nary>
                      <m:r>
                        <a:rPr lang="en-US" sz="2000" i="1">
                          <a:effectLst/>
                          <a:latin typeface="Cambria Math" panose="02040503050406030204" pitchFamily="18" charset="0"/>
                          <a:ea typeface="Calibri" panose="020F0502020204030204" pitchFamily="34" charset="0"/>
                          <a:cs typeface="Calibri" panose="020F0502020204030204" pitchFamily="34" charset="0"/>
                        </a:rPr>
                        <m:t>𝑊</m:t>
                      </m:r>
                      <m:sSub>
                        <m:sSubPr>
                          <m:ctrlPr>
                            <a:rPr lang="en-US" sz="2000" i="1">
                              <a:effectLst/>
                              <a:latin typeface="Cambria Math" panose="02040503050406030204" pitchFamily="18" charset="0"/>
                              <a:ea typeface="Calibri" panose="020F0502020204030204" pitchFamily="34" charset="0"/>
                              <a:cs typeface="Calibri" panose="020F0502020204030204" pitchFamily="34" charset="0"/>
                            </a:rPr>
                          </m:ctrlPr>
                        </m:sSubPr>
                        <m:e>
                          <m:r>
                            <a:rPr lang="en-US" sz="2000" i="1">
                              <a:effectLst/>
                              <a:latin typeface="Cambria Math" panose="02040503050406030204" pitchFamily="18" charset="0"/>
                              <a:ea typeface="Calibri" panose="020F0502020204030204" pitchFamily="34" charset="0"/>
                              <a:cs typeface="Calibri" panose="020F0502020204030204" pitchFamily="34" charset="0"/>
                            </a:rPr>
                            <m:t>𝑋</m:t>
                          </m:r>
                        </m:e>
                        <m:sub>
                          <m:r>
                            <a:rPr lang="en-US" sz="2000" i="1">
                              <a:effectLst/>
                              <a:latin typeface="Cambria Math" panose="02040503050406030204" pitchFamily="18" charset="0"/>
                              <a:ea typeface="Calibri" panose="020F0502020204030204" pitchFamily="34" charset="0"/>
                              <a:cs typeface="Calibri" panose="020F0502020204030204" pitchFamily="34" charset="0"/>
                            </a:rPr>
                            <m:t>𝑗</m:t>
                          </m:r>
                          <m:r>
                            <a:rPr lang="en-US" sz="2000" i="1">
                              <a:effectLst/>
                              <a:latin typeface="Cambria Math" panose="02040503050406030204" pitchFamily="18" charset="0"/>
                              <a:ea typeface="Calibri" panose="020F0502020204030204" pitchFamily="34" charset="0"/>
                              <a:cs typeface="Calibri" panose="020F0502020204030204" pitchFamily="34" charset="0"/>
                            </a:rPr>
                            <m:t>,</m:t>
                          </m:r>
                          <m:r>
                            <a:rPr lang="en-US" sz="2000" i="1">
                              <a:effectLst/>
                              <a:latin typeface="Cambria Math" panose="02040503050406030204" pitchFamily="18" charset="0"/>
                              <a:ea typeface="Calibri" panose="020F0502020204030204" pitchFamily="34" charset="0"/>
                              <a:cs typeface="Calibri" panose="020F0502020204030204" pitchFamily="34" charset="0"/>
                            </a:rPr>
                            <m:t>𝑡</m:t>
                          </m:r>
                          <m:r>
                            <a:rPr lang="en-US" sz="2000" i="1">
                              <a:effectLst/>
                              <a:latin typeface="Cambria Math" panose="02040503050406030204" pitchFamily="18" charset="0"/>
                              <a:ea typeface="Calibri" panose="020F0502020204030204" pitchFamily="34" charset="0"/>
                              <a:cs typeface="Calibri" panose="020F0502020204030204" pitchFamily="34" charset="0"/>
                            </a:rPr>
                            <m:t>,</m:t>
                          </m:r>
                          <m:r>
                            <a:rPr lang="en-US" sz="2000" i="1">
                              <a:effectLst/>
                              <a:latin typeface="Cambria Math" panose="02040503050406030204" pitchFamily="18" charset="0"/>
                              <a:ea typeface="Calibri" panose="020F0502020204030204" pitchFamily="34" charset="0"/>
                              <a:cs typeface="Calibri" panose="020F0502020204030204" pitchFamily="34" charset="0"/>
                            </a:rPr>
                            <m:t>𝑖</m:t>
                          </m:r>
                        </m:sub>
                      </m:sSub>
                      <m:r>
                        <a:rPr lang="en-US" sz="2000" i="1">
                          <a:effectLst/>
                          <a:latin typeface="Cambria Math" panose="02040503050406030204" pitchFamily="18" charset="0"/>
                          <a:ea typeface="Calibri" panose="020F0502020204030204" pitchFamily="34" charset="0"/>
                          <a:cs typeface="Calibri" panose="020F0502020204030204" pitchFamily="34" charset="0"/>
                        </a:rPr>
                        <m:t>+ </m:t>
                      </m:r>
                      <m:sSub>
                        <m:sSubPr>
                          <m:ctrlPr>
                            <a:rPr lang="en-US" sz="2000" i="1">
                              <a:effectLst/>
                              <a:latin typeface="Cambria Math" panose="02040503050406030204" pitchFamily="18" charset="0"/>
                              <a:ea typeface="Calibri" panose="020F0502020204030204" pitchFamily="34" charset="0"/>
                              <a:cs typeface="Calibri" panose="020F0502020204030204" pitchFamily="34" charset="0"/>
                            </a:rPr>
                          </m:ctrlPr>
                        </m:sSubPr>
                        <m:e>
                          <m:r>
                            <a:rPr lang="en-US" sz="2000" i="1">
                              <a:effectLst/>
                              <a:latin typeface="Cambria Math" panose="02040503050406030204" pitchFamily="18" charset="0"/>
                              <a:ea typeface="Calibri" panose="020F0502020204030204" pitchFamily="34" charset="0"/>
                              <a:cs typeface="Calibri" panose="020F0502020204030204" pitchFamily="34" charset="0"/>
                            </a:rPr>
                            <m:t>𝜏</m:t>
                          </m:r>
                        </m:e>
                        <m:sub>
                          <m:r>
                            <a:rPr lang="en-US" sz="2000" i="1">
                              <a:effectLst/>
                              <a:latin typeface="Cambria Math" panose="02040503050406030204" pitchFamily="18" charset="0"/>
                              <a:ea typeface="Calibri" panose="020F0502020204030204" pitchFamily="34" charset="0"/>
                              <a:cs typeface="Calibri" panose="020F0502020204030204" pitchFamily="34" charset="0"/>
                            </a:rPr>
                            <m:t>𝑡</m:t>
                          </m:r>
                        </m:sub>
                      </m:sSub>
                      <m:r>
                        <a:rPr lang="en-US" sz="2000" i="1">
                          <a:effectLst/>
                          <a:latin typeface="Cambria Math" panose="02040503050406030204" pitchFamily="18" charset="0"/>
                          <a:ea typeface="Calibri" panose="020F0502020204030204" pitchFamily="34" charset="0"/>
                          <a:cs typeface="Calibri" panose="020F0502020204030204" pitchFamily="34" charset="0"/>
                        </a:rPr>
                        <m:t>+ </m:t>
                      </m:r>
                      <m:sSub>
                        <m:sSubPr>
                          <m:ctrlPr>
                            <a:rPr lang="en-US" sz="2000" i="1">
                              <a:effectLst/>
                              <a:latin typeface="Cambria Math" panose="02040503050406030204" pitchFamily="18" charset="0"/>
                              <a:ea typeface="Calibri" panose="020F0502020204030204" pitchFamily="34" charset="0"/>
                              <a:cs typeface="Calibri" panose="020F0502020204030204" pitchFamily="34" charset="0"/>
                            </a:rPr>
                          </m:ctrlPr>
                        </m:sSubPr>
                        <m:e>
                          <m:r>
                            <a:rPr lang="en-US" sz="2000" i="1">
                              <a:effectLst/>
                              <a:latin typeface="Cambria Math" panose="02040503050406030204" pitchFamily="18" charset="0"/>
                              <a:ea typeface="Calibri" panose="020F0502020204030204" pitchFamily="34" charset="0"/>
                              <a:cs typeface="Calibri" panose="020F0502020204030204" pitchFamily="34" charset="0"/>
                            </a:rPr>
                            <m:t>𝜀</m:t>
                          </m:r>
                        </m:e>
                        <m:sub>
                          <m:r>
                            <a:rPr lang="en-US" sz="2000" i="1">
                              <a:effectLst/>
                              <a:latin typeface="Cambria Math" panose="02040503050406030204" pitchFamily="18" charset="0"/>
                              <a:ea typeface="Calibri" panose="020F0502020204030204" pitchFamily="34" charset="0"/>
                              <a:cs typeface="Calibri" panose="020F0502020204030204" pitchFamily="34" charset="0"/>
                            </a:rPr>
                            <m:t>𝑡</m:t>
                          </m:r>
                          <m:r>
                            <a:rPr lang="en-US" sz="2000" i="1">
                              <a:effectLst/>
                              <a:latin typeface="Cambria Math" panose="02040503050406030204" pitchFamily="18" charset="0"/>
                              <a:ea typeface="Calibri" panose="020F0502020204030204" pitchFamily="34" charset="0"/>
                              <a:cs typeface="Calibri" panose="020F0502020204030204" pitchFamily="34" charset="0"/>
                            </a:rPr>
                            <m:t>,</m:t>
                          </m:r>
                          <m:r>
                            <a:rPr lang="en-US" sz="2000" i="1">
                              <a:effectLst/>
                              <a:latin typeface="Cambria Math" panose="02040503050406030204" pitchFamily="18" charset="0"/>
                              <a:ea typeface="Calibri" panose="020F0502020204030204" pitchFamily="34" charset="0"/>
                              <a:cs typeface="Calibri" panose="020F0502020204030204" pitchFamily="34" charset="0"/>
                            </a:rPr>
                            <m:t>𝑖</m:t>
                          </m:r>
                        </m:sub>
                      </m:sSub>
                    </m:oMath>
                  </m:oMathPara>
                </a14:m>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13" name="TextBox 12">
                <a:extLst>
                  <a:ext uri="{FF2B5EF4-FFF2-40B4-BE49-F238E27FC236}">
                    <a16:creationId xmlns:a16="http://schemas.microsoft.com/office/drawing/2014/main" id="{F199B015-A29B-C88A-087B-AE57F6F263F6}"/>
                  </a:ext>
                </a:extLst>
              </p:cNvPr>
              <p:cNvSpPr txBox="1">
                <a:spLocks noRot="1" noChangeAspect="1" noMove="1" noResize="1" noEditPoints="1" noAdjustHandles="1" noChangeArrowheads="1" noChangeShapeType="1" noTextEdit="1"/>
              </p:cNvSpPr>
              <p:nvPr/>
            </p:nvSpPr>
            <p:spPr>
              <a:xfrm>
                <a:off x="1233096" y="4512955"/>
                <a:ext cx="10297264" cy="1423147"/>
              </a:xfrm>
              <a:prstGeom prst="rect">
                <a:avLst/>
              </a:prstGeom>
              <a:blipFill>
                <a:blip r:embed="rId5"/>
                <a:stretch>
                  <a:fillRect l="-592" t="-427"/>
                </a:stretch>
              </a:blipFill>
            </p:spPr>
            <p:txBody>
              <a:bodyPr/>
              <a:lstStyle/>
              <a:p>
                <a:r>
                  <a:rPr lang="en-US">
                    <a:noFill/>
                  </a:rPr>
                  <a:t> </a:t>
                </a:r>
              </a:p>
            </p:txBody>
          </p:sp>
        </mc:Fallback>
      </mc:AlternateContent>
    </p:spTree>
    <p:extLst>
      <p:ext uri="{BB962C8B-B14F-4D97-AF65-F5344CB8AC3E}">
        <p14:creationId xmlns:p14="http://schemas.microsoft.com/office/powerpoint/2010/main" val="369490456"/>
      </p:ext>
    </p:extLst>
  </p:cSld>
  <p:clrMapOvr>
    <a:masterClrMapping/>
  </p:clrMapOvr>
  <mc:AlternateContent xmlns:mc="http://schemas.openxmlformats.org/markup-compatibility/2006" xmlns:p14="http://schemas.microsoft.com/office/powerpoint/2010/main">
    <mc:Choice Requires="p14">
      <p:transition spd="slow" p14:dur="14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875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3"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4929" y="0"/>
            <a:ext cx="656084" cy="6858000"/>
            <a:chOff x="4929" y="0"/>
            <a:chExt cx="656084" cy="6858000"/>
          </a:xfrm>
        </p:grpSpPr>
        <p:pic>
          <p:nvPicPr>
            <p:cNvPr id="8" name="Picture 7"/>
            <p:cNvPicPr>
              <a:picLocks noChangeAspect="1"/>
            </p:cNvPicPr>
            <p:nvPr/>
          </p:nvPicPr>
          <p:blipFill>
            <a:blip r:embed="rId2"/>
            <a:stretch>
              <a:fillRect/>
            </a:stretch>
          </p:blipFill>
          <p:spPr>
            <a:xfrm>
              <a:off x="4929" y="0"/>
              <a:ext cx="656084" cy="6858000"/>
            </a:xfrm>
            <a:prstGeom prst="rect">
              <a:avLst/>
            </a:prstGeom>
          </p:spPr>
        </p:pic>
        <p:pic>
          <p:nvPicPr>
            <p:cNvPr id="9" name="Picture 8"/>
            <p:cNvPicPr>
              <a:picLocks noChangeAspect="1"/>
            </p:cNvPicPr>
            <p:nvPr/>
          </p:nvPicPr>
          <p:blipFill>
            <a:blip r:embed="rId3"/>
            <a:stretch>
              <a:fillRect/>
            </a:stretch>
          </p:blipFill>
          <p:spPr>
            <a:xfrm>
              <a:off x="35461" y="5895178"/>
              <a:ext cx="625552" cy="962822"/>
            </a:xfrm>
            <a:prstGeom prst="rect">
              <a:avLst/>
            </a:prstGeom>
          </p:spPr>
        </p:pic>
      </p:grpSp>
      <p:sp>
        <p:nvSpPr>
          <p:cNvPr id="4" name="TextBox 3">
            <a:extLst>
              <a:ext uri="{FF2B5EF4-FFF2-40B4-BE49-F238E27FC236}">
                <a16:creationId xmlns:a16="http://schemas.microsoft.com/office/drawing/2014/main" id="{CF10E22A-B1DD-650B-041A-E1EA024A07D2}"/>
              </a:ext>
            </a:extLst>
          </p:cNvPr>
          <p:cNvSpPr txBox="1"/>
          <p:nvPr/>
        </p:nvSpPr>
        <p:spPr>
          <a:xfrm>
            <a:off x="1266549" y="2875297"/>
            <a:ext cx="8635733" cy="461665"/>
          </a:xfrm>
          <a:prstGeom prst="rect">
            <a:avLst/>
          </a:prstGeom>
          <a:noFill/>
        </p:spPr>
        <p:txBody>
          <a:bodyPr wrap="square">
            <a:spAutoFit/>
          </a:bodyPr>
          <a:lstStyle/>
          <a:p>
            <a:r>
              <a:rPr lang="en-US" sz="2400" dirty="0"/>
              <a:t>Number of Independent Pharmacies per 1,000 Persons:   OLS</a:t>
            </a:r>
          </a:p>
        </p:txBody>
      </p:sp>
      <p:sp>
        <p:nvSpPr>
          <p:cNvPr id="5" name="TextBox 4">
            <a:extLst>
              <a:ext uri="{FF2B5EF4-FFF2-40B4-BE49-F238E27FC236}">
                <a16:creationId xmlns:a16="http://schemas.microsoft.com/office/drawing/2014/main" id="{84F6841B-2F50-E317-68B0-493AEC599C10}"/>
              </a:ext>
            </a:extLst>
          </p:cNvPr>
          <p:cNvSpPr txBox="1"/>
          <p:nvPr/>
        </p:nvSpPr>
        <p:spPr>
          <a:xfrm>
            <a:off x="1266549" y="2086873"/>
            <a:ext cx="10553743" cy="461665"/>
          </a:xfrm>
          <a:prstGeom prst="rect">
            <a:avLst/>
          </a:prstGeom>
          <a:noFill/>
        </p:spPr>
        <p:txBody>
          <a:bodyPr wrap="square">
            <a:spAutoFit/>
          </a:bodyPr>
          <a:lstStyle/>
          <a:p>
            <a:r>
              <a:rPr lang="en-US" sz="2400" dirty="0"/>
              <a:t>Number of Independent Pharmacies:   Zero Inflated Negative Binomial Estimator</a:t>
            </a:r>
          </a:p>
        </p:txBody>
      </p: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3B0EB8F6-B4D2-54C3-D153-F7A36B83808C}"/>
                  </a:ext>
                </a:extLst>
              </p:cNvPr>
              <p:cNvSpPr txBox="1"/>
              <p:nvPr/>
            </p:nvSpPr>
            <p:spPr>
              <a:xfrm>
                <a:off x="1266550" y="1161191"/>
                <a:ext cx="632831" cy="400110"/>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2000" i="1" smtClean="0">
                              <a:latin typeface="Cambria Math" panose="02040503050406030204" pitchFamily="18" charset="0"/>
                            </a:rPr>
                          </m:ctrlPr>
                        </m:sSubPr>
                        <m:e>
                          <m:r>
                            <a:rPr lang="en-US" sz="2000" b="0" i="1" smtClean="0">
                              <a:latin typeface="Cambria Math" panose="02040503050406030204" pitchFamily="18" charset="0"/>
                            </a:rPr>
                            <m:t>𝑃𝐻</m:t>
                          </m:r>
                        </m:e>
                        <m:sub>
                          <m:r>
                            <a:rPr lang="en-US" sz="2000" b="0" i="1" smtClean="0">
                              <a:latin typeface="Cambria Math" panose="02040503050406030204" pitchFamily="18" charset="0"/>
                            </a:rPr>
                            <m:t>𝑖𝑡</m:t>
                          </m:r>
                        </m:sub>
                      </m:sSub>
                    </m:oMath>
                  </m:oMathPara>
                </a14:m>
                <a:endParaRPr lang="en-US" sz="2000" dirty="0"/>
              </a:p>
            </p:txBody>
          </p:sp>
        </mc:Choice>
        <mc:Fallback xmlns="">
          <p:sp>
            <p:nvSpPr>
              <p:cNvPr id="7" name="TextBox 6">
                <a:extLst>
                  <a:ext uri="{FF2B5EF4-FFF2-40B4-BE49-F238E27FC236}">
                    <a16:creationId xmlns:a16="http://schemas.microsoft.com/office/drawing/2014/main" id="{3B0EB8F6-B4D2-54C3-D153-F7A36B83808C}"/>
                  </a:ext>
                </a:extLst>
              </p:cNvPr>
              <p:cNvSpPr txBox="1">
                <a:spLocks noRot="1" noChangeAspect="1" noMove="1" noResize="1" noEditPoints="1" noAdjustHandles="1" noChangeArrowheads="1" noChangeShapeType="1" noTextEdit="1"/>
              </p:cNvSpPr>
              <p:nvPr/>
            </p:nvSpPr>
            <p:spPr>
              <a:xfrm>
                <a:off x="1266550" y="1161191"/>
                <a:ext cx="632831" cy="400110"/>
              </a:xfrm>
              <a:prstGeom prst="rect">
                <a:avLst/>
              </a:prstGeom>
              <a:blipFill>
                <a:blip r:embed="rId4"/>
                <a:stretch>
                  <a:fillRect r="-962" b="-1515"/>
                </a:stretch>
              </a:blipFill>
            </p:spPr>
            <p:txBody>
              <a:bodyPr/>
              <a:lstStyle/>
              <a:p>
                <a:r>
                  <a:rPr lang="en-US">
                    <a:noFill/>
                  </a:rPr>
                  <a:t> </a:t>
                </a:r>
              </a:p>
            </p:txBody>
          </p:sp>
        </mc:Fallback>
      </mc:AlternateContent>
      <p:sp>
        <p:nvSpPr>
          <p:cNvPr id="10" name="TextBox 9">
            <a:extLst>
              <a:ext uri="{FF2B5EF4-FFF2-40B4-BE49-F238E27FC236}">
                <a16:creationId xmlns:a16="http://schemas.microsoft.com/office/drawing/2014/main" id="{F31D6DD6-3FBC-A687-6391-9630B0EDD5A7}"/>
              </a:ext>
            </a:extLst>
          </p:cNvPr>
          <p:cNvSpPr txBox="1"/>
          <p:nvPr/>
        </p:nvSpPr>
        <p:spPr>
          <a:xfrm>
            <a:off x="1266549" y="3836019"/>
            <a:ext cx="9763071" cy="2308324"/>
          </a:xfrm>
          <a:prstGeom prst="rect">
            <a:avLst/>
          </a:prstGeom>
          <a:noFill/>
        </p:spPr>
        <p:txBody>
          <a:bodyPr wrap="square" rtlCol="0">
            <a:spAutoFit/>
          </a:bodyPr>
          <a:lstStyle/>
          <a:p>
            <a:r>
              <a:rPr lang="en-US" sz="2400" dirty="0"/>
              <a:t>We estimate the model for four sets or groupings of counties:</a:t>
            </a:r>
          </a:p>
          <a:p>
            <a:endParaRPr lang="en-US" sz="2400" dirty="0"/>
          </a:p>
          <a:p>
            <a:r>
              <a:rPr lang="en-US" sz="2400" dirty="0"/>
              <a:t>	All Counties</a:t>
            </a:r>
          </a:p>
          <a:p>
            <a:r>
              <a:rPr lang="en-US" sz="2400" dirty="0"/>
              <a:t>	Metro Counties</a:t>
            </a:r>
          </a:p>
          <a:p>
            <a:r>
              <a:rPr lang="en-US" sz="2400" dirty="0"/>
              <a:t>	Nonmetro Adjacent Counties</a:t>
            </a:r>
          </a:p>
          <a:p>
            <a:r>
              <a:rPr lang="en-US" sz="2400" dirty="0"/>
              <a:t>	Nonmetro Remote Counties</a:t>
            </a:r>
          </a:p>
        </p:txBody>
      </p:sp>
    </p:spTree>
    <p:extLst>
      <p:ext uri="{BB962C8B-B14F-4D97-AF65-F5344CB8AC3E}">
        <p14:creationId xmlns:p14="http://schemas.microsoft.com/office/powerpoint/2010/main" val="3141156050"/>
      </p:ext>
    </p:extLst>
  </p:cSld>
  <p:clrMapOvr>
    <a:masterClrMapping/>
  </p:clrMapOvr>
  <mc:AlternateContent xmlns:mc="http://schemas.openxmlformats.org/markup-compatibility/2006" xmlns:p14="http://schemas.microsoft.com/office/powerpoint/2010/main">
    <mc:Choice Requires="p14">
      <p:transition spd="slow" p14:dur="14000"/>
    </mc:Choice>
    <mc:Fallback xmlns="">
      <p:transition spd="slow"/>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4929" y="0"/>
            <a:ext cx="656084" cy="6858000"/>
            <a:chOff x="4929" y="0"/>
            <a:chExt cx="656084" cy="6858000"/>
          </a:xfrm>
        </p:grpSpPr>
        <p:pic>
          <p:nvPicPr>
            <p:cNvPr id="8" name="Picture 7"/>
            <p:cNvPicPr>
              <a:picLocks noChangeAspect="1"/>
            </p:cNvPicPr>
            <p:nvPr/>
          </p:nvPicPr>
          <p:blipFill>
            <a:blip r:embed="rId2"/>
            <a:stretch>
              <a:fillRect/>
            </a:stretch>
          </p:blipFill>
          <p:spPr>
            <a:xfrm>
              <a:off x="4929" y="0"/>
              <a:ext cx="656084" cy="6858000"/>
            </a:xfrm>
            <a:prstGeom prst="rect">
              <a:avLst/>
            </a:prstGeom>
          </p:spPr>
        </p:pic>
        <p:pic>
          <p:nvPicPr>
            <p:cNvPr id="9" name="Picture 8"/>
            <p:cNvPicPr>
              <a:picLocks noChangeAspect="1"/>
            </p:cNvPicPr>
            <p:nvPr/>
          </p:nvPicPr>
          <p:blipFill>
            <a:blip r:embed="rId3"/>
            <a:stretch>
              <a:fillRect/>
            </a:stretch>
          </p:blipFill>
          <p:spPr>
            <a:xfrm>
              <a:off x="35461" y="5895178"/>
              <a:ext cx="625552" cy="962822"/>
            </a:xfrm>
            <a:prstGeom prst="rect">
              <a:avLst/>
            </a:prstGeom>
          </p:spPr>
        </p:pic>
      </p:grpSp>
      <p:sp>
        <p:nvSpPr>
          <p:cNvPr id="2" name="Title 1">
            <a:extLst>
              <a:ext uri="{FF2B5EF4-FFF2-40B4-BE49-F238E27FC236}">
                <a16:creationId xmlns:a16="http://schemas.microsoft.com/office/drawing/2014/main" id="{CBC8D211-132B-478B-BA71-C6FAECAACCD6}"/>
              </a:ext>
            </a:extLst>
          </p:cNvPr>
          <p:cNvSpPr txBox="1">
            <a:spLocks/>
          </p:cNvSpPr>
          <p:nvPr/>
        </p:nvSpPr>
        <p:spPr>
          <a:xfrm>
            <a:off x="979269" y="305638"/>
            <a:ext cx="10233461" cy="32998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80000"/>
              </a:lnSpc>
            </a:pPr>
            <a:r>
              <a:rPr lang="en-US" sz="1400" dirty="0">
                <a:effectLst/>
                <a:latin typeface="Arial" panose="020B0604020202020204" pitchFamily="34" charset="0"/>
                <a:ea typeface="Calibri" panose="020F0502020204030204" pitchFamily="34" charset="0"/>
                <a:cs typeface="Times New Roman" panose="02020603050405020304" pitchFamily="18" charset="0"/>
              </a:rPr>
              <a:t>Changing Markets for Pharmacies Across the Rural-Urban Divide</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80000"/>
              </a:lnSpc>
            </a:pPr>
            <a:endParaRPr lang="en-US" sz="1600" spc="-150" dirty="0">
              <a:latin typeface="+mn-lt"/>
            </a:endParaRPr>
          </a:p>
        </p:txBody>
      </p:sp>
      <p:pic>
        <p:nvPicPr>
          <p:cNvPr id="3" name="Picture 2">
            <a:extLst>
              <a:ext uri="{FF2B5EF4-FFF2-40B4-BE49-F238E27FC236}">
                <a16:creationId xmlns:a16="http://schemas.microsoft.com/office/drawing/2014/main" id="{DDFA1619-0844-3BD6-B688-6463C9973C0C}"/>
              </a:ext>
            </a:extLst>
          </p:cNvPr>
          <p:cNvPicPr>
            <a:picLocks noChangeAspect="1"/>
          </p:cNvPicPr>
          <p:nvPr/>
        </p:nvPicPr>
        <p:blipFill>
          <a:blip r:embed="rId4"/>
          <a:stretch>
            <a:fillRect/>
          </a:stretch>
        </p:blipFill>
        <p:spPr>
          <a:xfrm>
            <a:off x="1398376" y="840898"/>
            <a:ext cx="9814354" cy="4237463"/>
          </a:xfrm>
          <a:prstGeom prst="rect">
            <a:avLst/>
          </a:prstGeom>
        </p:spPr>
      </p:pic>
      <p:sp>
        <p:nvSpPr>
          <p:cNvPr id="4" name="TextBox 3">
            <a:extLst>
              <a:ext uri="{FF2B5EF4-FFF2-40B4-BE49-F238E27FC236}">
                <a16:creationId xmlns:a16="http://schemas.microsoft.com/office/drawing/2014/main" id="{BA7173D2-AB43-9ACF-94CF-60016784805B}"/>
              </a:ext>
            </a:extLst>
          </p:cNvPr>
          <p:cNvSpPr txBox="1"/>
          <p:nvPr/>
        </p:nvSpPr>
        <p:spPr>
          <a:xfrm>
            <a:off x="1398376" y="5531005"/>
            <a:ext cx="10098531" cy="954107"/>
          </a:xfrm>
          <a:prstGeom prst="rect">
            <a:avLst/>
          </a:prstGeom>
          <a:noFill/>
        </p:spPr>
        <p:txBody>
          <a:bodyPr wrap="square" rtlCol="0">
            <a:spAutoFit/>
          </a:bodyPr>
          <a:lstStyle/>
          <a:p>
            <a:r>
              <a:rPr lang="en-US" sz="2800" dirty="0"/>
              <a:t>Across the board, a higher concentration of chain pharmacies “pushes out” independent pharmacies.</a:t>
            </a:r>
          </a:p>
        </p:txBody>
      </p:sp>
    </p:spTree>
    <p:extLst>
      <p:ext uri="{BB962C8B-B14F-4D97-AF65-F5344CB8AC3E}">
        <p14:creationId xmlns:p14="http://schemas.microsoft.com/office/powerpoint/2010/main" val="2052491607"/>
      </p:ext>
    </p:extLst>
  </p:cSld>
  <p:clrMapOvr>
    <a:masterClrMapping/>
  </p:clrMapOvr>
  <mc:AlternateContent xmlns:mc="http://schemas.openxmlformats.org/markup-compatibility/2006" xmlns:p14="http://schemas.microsoft.com/office/powerpoint/2010/main">
    <mc:Choice Requires="p14">
      <p:transition spd="slow" p14:dur="14000"/>
    </mc:Choice>
    <mc:Fallback xmlns="">
      <p:transition spd="slow"/>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PBMs, Telehealth and Rx by Mail</a:t>
            </a:r>
          </a:p>
        </p:txBody>
      </p:sp>
      <p:sp>
        <p:nvSpPr>
          <p:cNvPr id="3" name="Content Placeholder 2"/>
          <p:cNvSpPr>
            <a:spLocks noGrp="1"/>
          </p:cNvSpPr>
          <p:nvPr>
            <p:ph idx="1"/>
          </p:nvPr>
        </p:nvSpPr>
        <p:spPr>
          <a:xfrm>
            <a:off x="838200" y="1543840"/>
            <a:ext cx="10515600" cy="4351338"/>
          </a:xfrm>
        </p:spPr>
        <p:txBody>
          <a:bodyPr>
            <a:normAutofit/>
          </a:bodyPr>
          <a:lstStyle/>
          <a:p>
            <a:r>
              <a:rPr lang="en-US" dirty="0"/>
              <a:t>Pharmacy Benefit Managers (PBMs) act as intermediaries to negotiate rebates and discounts on behalf of health insurers </a:t>
            </a:r>
          </a:p>
          <a:p>
            <a:endParaRPr lang="en-US" dirty="0"/>
          </a:p>
          <a:p>
            <a:r>
              <a:rPr lang="en-US" dirty="0"/>
              <a:t>The explosion of telehealth during the COVID-19 pandemic changed how patients accessed health care, this had led to changes in filling prescriptions</a:t>
            </a:r>
          </a:p>
          <a:p>
            <a:endParaRPr lang="en-US" dirty="0"/>
          </a:p>
          <a:p>
            <a:r>
              <a:rPr lang="en-US" dirty="0"/>
              <a:t>Amazon and Mark Cuban’s Cost Plus Drugs expanded prescription drug delivery</a:t>
            </a:r>
          </a:p>
        </p:txBody>
      </p:sp>
      <p:pic>
        <p:nvPicPr>
          <p:cNvPr id="4" name="Picture 3"/>
          <p:cNvPicPr>
            <a:picLocks noChangeAspect="1"/>
          </p:cNvPicPr>
          <p:nvPr/>
        </p:nvPicPr>
        <p:blipFill>
          <a:blip r:embed="rId3"/>
          <a:stretch>
            <a:fillRect/>
          </a:stretch>
        </p:blipFill>
        <p:spPr>
          <a:xfrm>
            <a:off x="9572625" y="5226771"/>
            <a:ext cx="2619375" cy="1743075"/>
          </a:xfrm>
          <a:prstGeom prst="rect">
            <a:avLst/>
          </a:prstGeom>
        </p:spPr>
      </p:pic>
      <p:grpSp>
        <p:nvGrpSpPr>
          <p:cNvPr id="5" name="Group 4"/>
          <p:cNvGrpSpPr/>
          <p:nvPr/>
        </p:nvGrpSpPr>
        <p:grpSpPr>
          <a:xfrm>
            <a:off x="4929" y="0"/>
            <a:ext cx="656084" cy="6858000"/>
            <a:chOff x="4929" y="0"/>
            <a:chExt cx="656084" cy="6858000"/>
          </a:xfrm>
        </p:grpSpPr>
        <p:pic>
          <p:nvPicPr>
            <p:cNvPr id="6" name="Picture 5"/>
            <p:cNvPicPr>
              <a:picLocks noChangeAspect="1"/>
            </p:cNvPicPr>
            <p:nvPr/>
          </p:nvPicPr>
          <p:blipFill>
            <a:blip r:embed="rId4"/>
            <a:stretch>
              <a:fillRect/>
            </a:stretch>
          </p:blipFill>
          <p:spPr>
            <a:xfrm>
              <a:off x="4929" y="0"/>
              <a:ext cx="656084" cy="6858000"/>
            </a:xfrm>
            <a:prstGeom prst="rect">
              <a:avLst/>
            </a:prstGeom>
          </p:spPr>
        </p:pic>
        <p:pic>
          <p:nvPicPr>
            <p:cNvPr id="7" name="Picture 6"/>
            <p:cNvPicPr>
              <a:picLocks noChangeAspect="1"/>
            </p:cNvPicPr>
            <p:nvPr/>
          </p:nvPicPr>
          <p:blipFill>
            <a:blip r:embed="rId5"/>
            <a:stretch>
              <a:fillRect/>
            </a:stretch>
          </p:blipFill>
          <p:spPr>
            <a:xfrm>
              <a:off x="35461" y="5895178"/>
              <a:ext cx="625552" cy="962822"/>
            </a:xfrm>
            <a:prstGeom prst="rect">
              <a:avLst/>
            </a:prstGeom>
          </p:spPr>
        </p:pic>
      </p:grpSp>
    </p:spTree>
    <p:extLst>
      <p:ext uri="{BB962C8B-B14F-4D97-AF65-F5344CB8AC3E}">
        <p14:creationId xmlns:p14="http://schemas.microsoft.com/office/powerpoint/2010/main" val="373821054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But what about prescriptions by mail?</a:t>
            </a:r>
          </a:p>
        </p:txBody>
      </p:sp>
      <p:sp>
        <p:nvSpPr>
          <p:cNvPr id="3" name="Content Placeholder 2"/>
          <p:cNvSpPr>
            <a:spLocks noGrp="1"/>
          </p:cNvSpPr>
          <p:nvPr>
            <p:ph idx="1"/>
          </p:nvPr>
        </p:nvSpPr>
        <p:spPr>
          <a:xfrm>
            <a:off x="838200" y="1283061"/>
            <a:ext cx="10515600" cy="4351338"/>
          </a:xfrm>
        </p:spPr>
        <p:txBody>
          <a:bodyPr>
            <a:normAutofit lnSpcReduction="10000"/>
          </a:bodyPr>
          <a:lstStyle/>
          <a:p>
            <a:r>
              <a:rPr lang="en-US" dirty="0"/>
              <a:t>Especially for underserved locations, the option of having prescriptions delivered through the mail may seem like an attractive option when a community pharmacy is unavailable. </a:t>
            </a:r>
          </a:p>
          <a:p>
            <a:endParaRPr lang="en-US" dirty="0"/>
          </a:p>
          <a:p>
            <a:r>
              <a:rPr lang="en-US" dirty="0"/>
              <a:t>The push to increase prescriptions-by-mail services (or on-line services) may be convenient for routine medications, but patients with ailments requiring more immediate relief may not want to wait several days for prescriptions to be delivered. </a:t>
            </a:r>
          </a:p>
          <a:p>
            <a:endParaRPr lang="en-US" dirty="0"/>
          </a:p>
          <a:p>
            <a:r>
              <a:rPr lang="en-US" dirty="0"/>
              <a:t>Not all medications can be delivered safely through the mail</a:t>
            </a:r>
          </a:p>
          <a:p>
            <a:pPr marL="0" indent="0">
              <a:buNone/>
            </a:pPr>
            <a:endParaRPr lang="en-US" dirty="0"/>
          </a:p>
        </p:txBody>
      </p:sp>
      <p:pic>
        <p:nvPicPr>
          <p:cNvPr id="4" name="Picture 3"/>
          <p:cNvPicPr>
            <a:picLocks noChangeAspect="1"/>
          </p:cNvPicPr>
          <p:nvPr/>
        </p:nvPicPr>
        <p:blipFill>
          <a:blip r:embed="rId3"/>
          <a:stretch>
            <a:fillRect/>
          </a:stretch>
        </p:blipFill>
        <p:spPr>
          <a:xfrm>
            <a:off x="9572625" y="5226771"/>
            <a:ext cx="2619375" cy="1743075"/>
          </a:xfrm>
          <a:prstGeom prst="rect">
            <a:avLst/>
          </a:prstGeom>
        </p:spPr>
      </p:pic>
      <p:grpSp>
        <p:nvGrpSpPr>
          <p:cNvPr id="5" name="Group 4"/>
          <p:cNvGrpSpPr/>
          <p:nvPr/>
        </p:nvGrpSpPr>
        <p:grpSpPr>
          <a:xfrm>
            <a:off x="4929" y="0"/>
            <a:ext cx="656084" cy="6858000"/>
            <a:chOff x="4929" y="0"/>
            <a:chExt cx="656084" cy="6858000"/>
          </a:xfrm>
        </p:grpSpPr>
        <p:pic>
          <p:nvPicPr>
            <p:cNvPr id="6" name="Picture 5"/>
            <p:cNvPicPr>
              <a:picLocks noChangeAspect="1"/>
            </p:cNvPicPr>
            <p:nvPr/>
          </p:nvPicPr>
          <p:blipFill>
            <a:blip r:embed="rId4"/>
            <a:stretch>
              <a:fillRect/>
            </a:stretch>
          </p:blipFill>
          <p:spPr>
            <a:xfrm>
              <a:off x="4929" y="0"/>
              <a:ext cx="656084" cy="6858000"/>
            </a:xfrm>
            <a:prstGeom prst="rect">
              <a:avLst/>
            </a:prstGeom>
          </p:spPr>
        </p:pic>
        <p:pic>
          <p:nvPicPr>
            <p:cNvPr id="7" name="Picture 6"/>
            <p:cNvPicPr>
              <a:picLocks noChangeAspect="1"/>
            </p:cNvPicPr>
            <p:nvPr/>
          </p:nvPicPr>
          <p:blipFill>
            <a:blip r:embed="rId5"/>
            <a:stretch>
              <a:fillRect/>
            </a:stretch>
          </p:blipFill>
          <p:spPr>
            <a:xfrm>
              <a:off x="35461" y="5895178"/>
              <a:ext cx="625552" cy="962822"/>
            </a:xfrm>
            <a:prstGeom prst="rect">
              <a:avLst/>
            </a:prstGeom>
          </p:spPr>
        </p:pic>
      </p:grpSp>
    </p:spTree>
    <p:extLst>
      <p:ext uri="{BB962C8B-B14F-4D97-AF65-F5344CB8AC3E}">
        <p14:creationId xmlns:p14="http://schemas.microsoft.com/office/powerpoint/2010/main" val="73313455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Pharmacy graduates and rural areas</a:t>
            </a:r>
          </a:p>
        </p:txBody>
      </p:sp>
      <p:sp>
        <p:nvSpPr>
          <p:cNvPr id="3" name="Content Placeholder 2"/>
          <p:cNvSpPr>
            <a:spLocks noGrp="1"/>
          </p:cNvSpPr>
          <p:nvPr>
            <p:ph idx="1"/>
          </p:nvPr>
        </p:nvSpPr>
        <p:spPr/>
        <p:txBody>
          <a:bodyPr>
            <a:normAutofit fontScale="92500"/>
          </a:bodyPr>
          <a:lstStyle/>
          <a:p>
            <a:r>
              <a:rPr lang="en-US" dirty="0"/>
              <a:t>Average salaries for pharmacists lag behind in rural areas versus those in urban settings. </a:t>
            </a:r>
          </a:p>
          <a:p>
            <a:r>
              <a:rPr lang="en-US" dirty="0"/>
              <a:t>The average annual compensation for a pharmacist in a remote rural (</a:t>
            </a:r>
            <a:r>
              <a:rPr lang="en-US" dirty="0" err="1"/>
              <a:t>nonmetro</a:t>
            </a:r>
            <a:r>
              <a:rPr lang="en-US" dirty="0"/>
              <a:t> nonadjacent) county is $126,267 or $10,522 per month.  </a:t>
            </a:r>
          </a:p>
          <a:p>
            <a:r>
              <a:rPr lang="en-US" dirty="0"/>
              <a:t>For the average pharmacy graduate that means nearly 20% of monthly before tax income is going to student debt repayment for those working in rural areas.  </a:t>
            </a:r>
          </a:p>
          <a:p>
            <a:r>
              <a:rPr lang="en-US" dirty="0"/>
              <a:t>For a metro county, where the average salary is $148,8862 annually, or $12,405 per month, the percent of income to student debt drops to 16.3%. </a:t>
            </a:r>
          </a:p>
          <a:p>
            <a:r>
              <a:rPr lang="en-US" dirty="0"/>
              <a:t>No wonder income rises to the top of employment considerations.</a:t>
            </a:r>
          </a:p>
        </p:txBody>
      </p:sp>
      <p:grpSp>
        <p:nvGrpSpPr>
          <p:cNvPr id="4" name="Group 3"/>
          <p:cNvGrpSpPr/>
          <p:nvPr/>
        </p:nvGrpSpPr>
        <p:grpSpPr>
          <a:xfrm>
            <a:off x="4929" y="0"/>
            <a:ext cx="656084" cy="6858000"/>
            <a:chOff x="4929" y="0"/>
            <a:chExt cx="656084" cy="6858000"/>
          </a:xfrm>
        </p:grpSpPr>
        <p:pic>
          <p:nvPicPr>
            <p:cNvPr id="5" name="Picture 4"/>
            <p:cNvPicPr>
              <a:picLocks noChangeAspect="1"/>
            </p:cNvPicPr>
            <p:nvPr/>
          </p:nvPicPr>
          <p:blipFill>
            <a:blip r:embed="rId3"/>
            <a:stretch>
              <a:fillRect/>
            </a:stretch>
          </p:blipFill>
          <p:spPr>
            <a:xfrm>
              <a:off x="4929" y="0"/>
              <a:ext cx="656084" cy="6858000"/>
            </a:xfrm>
            <a:prstGeom prst="rect">
              <a:avLst/>
            </a:prstGeom>
          </p:spPr>
        </p:pic>
        <p:pic>
          <p:nvPicPr>
            <p:cNvPr id="6" name="Picture 5"/>
            <p:cNvPicPr>
              <a:picLocks noChangeAspect="1"/>
            </p:cNvPicPr>
            <p:nvPr/>
          </p:nvPicPr>
          <p:blipFill>
            <a:blip r:embed="rId4"/>
            <a:stretch>
              <a:fillRect/>
            </a:stretch>
          </p:blipFill>
          <p:spPr>
            <a:xfrm>
              <a:off x="35461" y="5895178"/>
              <a:ext cx="625552" cy="962822"/>
            </a:xfrm>
            <a:prstGeom prst="rect">
              <a:avLst/>
            </a:prstGeom>
          </p:spPr>
        </p:pic>
      </p:grpSp>
    </p:spTree>
    <p:extLst>
      <p:ext uri="{BB962C8B-B14F-4D97-AF65-F5344CB8AC3E}">
        <p14:creationId xmlns:p14="http://schemas.microsoft.com/office/powerpoint/2010/main" val="292219994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Pharmacy Graduates</a:t>
            </a:r>
          </a:p>
        </p:txBody>
      </p:sp>
      <p:sp>
        <p:nvSpPr>
          <p:cNvPr id="3" name="Content Placeholder 2"/>
          <p:cNvSpPr>
            <a:spLocks noGrp="1"/>
          </p:cNvSpPr>
          <p:nvPr>
            <p:ph idx="1"/>
          </p:nvPr>
        </p:nvSpPr>
        <p:spPr/>
        <p:txBody>
          <a:bodyPr/>
          <a:lstStyle/>
          <a:p>
            <a:r>
              <a:rPr lang="en-US" dirty="0"/>
              <a:t>Pharmacy students graduate with an average of $179,514 in student debt (American Association of Colleges of Pharmacy)</a:t>
            </a:r>
          </a:p>
          <a:p>
            <a:endParaRPr lang="en-US" dirty="0"/>
          </a:p>
          <a:p>
            <a:r>
              <a:rPr lang="en-US" dirty="0"/>
              <a:t>High levels of student debt are a deterrent to entrepreneurship</a:t>
            </a:r>
          </a:p>
          <a:p>
            <a:endParaRPr lang="en-US" dirty="0"/>
          </a:p>
          <a:p>
            <a:r>
              <a:rPr lang="en-US" dirty="0"/>
              <a:t>Pharmacy students from rural areas are more interested in ownership  </a:t>
            </a:r>
          </a:p>
        </p:txBody>
      </p:sp>
      <p:grpSp>
        <p:nvGrpSpPr>
          <p:cNvPr id="4" name="Group 3"/>
          <p:cNvGrpSpPr/>
          <p:nvPr/>
        </p:nvGrpSpPr>
        <p:grpSpPr>
          <a:xfrm>
            <a:off x="4929" y="0"/>
            <a:ext cx="656084" cy="6858000"/>
            <a:chOff x="4929" y="0"/>
            <a:chExt cx="656084" cy="6858000"/>
          </a:xfrm>
        </p:grpSpPr>
        <p:pic>
          <p:nvPicPr>
            <p:cNvPr id="5" name="Picture 4"/>
            <p:cNvPicPr>
              <a:picLocks noChangeAspect="1"/>
            </p:cNvPicPr>
            <p:nvPr/>
          </p:nvPicPr>
          <p:blipFill>
            <a:blip r:embed="rId3"/>
            <a:stretch>
              <a:fillRect/>
            </a:stretch>
          </p:blipFill>
          <p:spPr>
            <a:xfrm>
              <a:off x="4929" y="0"/>
              <a:ext cx="656084" cy="6858000"/>
            </a:xfrm>
            <a:prstGeom prst="rect">
              <a:avLst/>
            </a:prstGeom>
          </p:spPr>
        </p:pic>
        <p:pic>
          <p:nvPicPr>
            <p:cNvPr id="6" name="Picture 5"/>
            <p:cNvPicPr>
              <a:picLocks noChangeAspect="1"/>
            </p:cNvPicPr>
            <p:nvPr/>
          </p:nvPicPr>
          <p:blipFill>
            <a:blip r:embed="rId4"/>
            <a:stretch>
              <a:fillRect/>
            </a:stretch>
          </p:blipFill>
          <p:spPr>
            <a:xfrm>
              <a:off x="35461" y="5895178"/>
              <a:ext cx="625552" cy="962822"/>
            </a:xfrm>
            <a:prstGeom prst="rect">
              <a:avLst/>
            </a:prstGeom>
          </p:spPr>
        </p:pic>
      </p:grpSp>
    </p:spTree>
    <p:extLst>
      <p:ext uri="{BB962C8B-B14F-4D97-AF65-F5344CB8AC3E}">
        <p14:creationId xmlns:p14="http://schemas.microsoft.com/office/powerpoint/2010/main" val="35839517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4929" y="0"/>
            <a:ext cx="656084" cy="6858000"/>
            <a:chOff x="4929" y="0"/>
            <a:chExt cx="656084" cy="6858000"/>
          </a:xfrm>
        </p:grpSpPr>
        <p:pic>
          <p:nvPicPr>
            <p:cNvPr id="5" name="Picture 4"/>
            <p:cNvPicPr>
              <a:picLocks noChangeAspect="1"/>
            </p:cNvPicPr>
            <p:nvPr/>
          </p:nvPicPr>
          <p:blipFill>
            <a:blip r:embed="rId3"/>
            <a:stretch>
              <a:fillRect/>
            </a:stretch>
          </p:blipFill>
          <p:spPr>
            <a:xfrm>
              <a:off x="4929" y="0"/>
              <a:ext cx="656084" cy="6858000"/>
            </a:xfrm>
            <a:prstGeom prst="rect">
              <a:avLst/>
            </a:prstGeom>
          </p:spPr>
        </p:pic>
        <p:pic>
          <p:nvPicPr>
            <p:cNvPr id="6" name="Picture 5"/>
            <p:cNvPicPr>
              <a:picLocks noChangeAspect="1"/>
            </p:cNvPicPr>
            <p:nvPr/>
          </p:nvPicPr>
          <p:blipFill>
            <a:blip r:embed="rId4"/>
            <a:stretch>
              <a:fillRect/>
            </a:stretch>
          </p:blipFill>
          <p:spPr>
            <a:xfrm>
              <a:off x="35461" y="5895178"/>
              <a:ext cx="625552" cy="962822"/>
            </a:xfrm>
            <a:prstGeom prst="rect">
              <a:avLst/>
            </a:prstGeom>
          </p:spPr>
        </p:pic>
      </p:grpSp>
      <p:pic>
        <p:nvPicPr>
          <p:cNvPr id="11" name="Content Placeholder 3">
            <a:extLst>
              <a:ext uri="{FF2B5EF4-FFF2-40B4-BE49-F238E27FC236}">
                <a16:creationId xmlns:a16="http://schemas.microsoft.com/office/drawing/2014/main" id="{9FEF2DF3-D65F-253E-69CD-59F701495FF4}"/>
              </a:ext>
            </a:extLst>
          </p:cNvPr>
          <p:cNvPicPr>
            <a:picLocks noGrp="1"/>
          </p:cNvPicPr>
          <p:nvPr>
            <p:ph idx="1"/>
          </p:nvPr>
        </p:nvPicPr>
        <p:blipFill rotWithShape="1">
          <a:blip r:embed="rId5"/>
          <a:srcRect r="961" b="2849"/>
          <a:stretch/>
        </p:blipFill>
        <p:spPr bwMode="auto">
          <a:xfrm>
            <a:off x="786109" y="0"/>
            <a:ext cx="11634281" cy="6663447"/>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24598896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future of rural pharmacy</a:t>
            </a:r>
          </a:p>
        </p:txBody>
      </p:sp>
      <p:sp>
        <p:nvSpPr>
          <p:cNvPr id="3" name="Content Placeholder 2"/>
          <p:cNvSpPr>
            <a:spLocks noGrp="1"/>
          </p:cNvSpPr>
          <p:nvPr>
            <p:ph idx="1"/>
          </p:nvPr>
        </p:nvSpPr>
        <p:spPr/>
        <p:txBody>
          <a:bodyPr>
            <a:normAutofit lnSpcReduction="10000"/>
          </a:bodyPr>
          <a:lstStyle/>
          <a:p>
            <a:r>
              <a:rPr lang="en-US" dirty="0"/>
              <a:t>Like many other businesses, pharmacies face challenges such as succession planning and attracting new workers to rural areas</a:t>
            </a:r>
          </a:p>
          <a:p>
            <a:endParaRPr lang="en-US" dirty="0"/>
          </a:p>
          <a:p>
            <a:r>
              <a:rPr lang="en-US" dirty="0"/>
              <a:t>Consolidation with a larger health care system can alleviate overhead costs and administrative burdens</a:t>
            </a:r>
          </a:p>
          <a:p>
            <a:endParaRPr lang="en-US" dirty="0"/>
          </a:p>
          <a:p>
            <a:r>
              <a:rPr lang="en-US" dirty="0"/>
              <a:t>Considerations for expanded student loan forgiveness programs</a:t>
            </a:r>
          </a:p>
          <a:p>
            <a:endParaRPr lang="en-US" dirty="0"/>
          </a:p>
          <a:p>
            <a:r>
              <a:rPr lang="en-US" dirty="0"/>
              <a:t>Key policy changes such as being able to bill for services, restrictions on Pharmacy Benefit Managers, drug costs and reimbursement rates</a:t>
            </a:r>
          </a:p>
        </p:txBody>
      </p:sp>
      <p:grpSp>
        <p:nvGrpSpPr>
          <p:cNvPr id="4" name="Group 3"/>
          <p:cNvGrpSpPr/>
          <p:nvPr/>
        </p:nvGrpSpPr>
        <p:grpSpPr>
          <a:xfrm>
            <a:off x="4929" y="0"/>
            <a:ext cx="656084" cy="6858000"/>
            <a:chOff x="4929" y="0"/>
            <a:chExt cx="656084" cy="6858000"/>
          </a:xfrm>
        </p:grpSpPr>
        <p:pic>
          <p:nvPicPr>
            <p:cNvPr id="5" name="Picture 4"/>
            <p:cNvPicPr>
              <a:picLocks noChangeAspect="1"/>
            </p:cNvPicPr>
            <p:nvPr/>
          </p:nvPicPr>
          <p:blipFill>
            <a:blip r:embed="rId3"/>
            <a:stretch>
              <a:fillRect/>
            </a:stretch>
          </p:blipFill>
          <p:spPr>
            <a:xfrm>
              <a:off x="4929" y="0"/>
              <a:ext cx="656084" cy="6858000"/>
            </a:xfrm>
            <a:prstGeom prst="rect">
              <a:avLst/>
            </a:prstGeom>
          </p:spPr>
        </p:pic>
        <p:pic>
          <p:nvPicPr>
            <p:cNvPr id="6" name="Picture 5"/>
            <p:cNvPicPr>
              <a:picLocks noChangeAspect="1"/>
            </p:cNvPicPr>
            <p:nvPr/>
          </p:nvPicPr>
          <p:blipFill>
            <a:blip r:embed="rId4"/>
            <a:stretch>
              <a:fillRect/>
            </a:stretch>
          </p:blipFill>
          <p:spPr>
            <a:xfrm>
              <a:off x="35461" y="5895178"/>
              <a:ext cx="625552" cy="962822"/>
            </a:xfrm>
            <a:prstGeom prst="rect">
              <a:avLst/>
            </a:prstGeom>
          </p:spPr>
        </p:pic>
      </p:grpSp>
    </p:spTree>
    <p:extLst>
      <p:ext uri="{BB962C8B-B14F-4D97-AF65-F5344CB8AC3E}">
        <p14:creationId xmlns:p14="http://schemas.microsoft.com/office/powerpoint/2010/main" val="384655798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Questions and Contact Information</a:t>
            </a:r>
          </a:p>
        </p:txBody>
      </p:sp>
      <p:sp>
        <p:nvSpPr>
          <p:cNvPr id="3" name="Content Placeholder 2"/>
          <p:cNvSpPr>
            <a:spLocks noGrp="1"/>
          </p:cNvSpPr>
          <p:nvPr>
            <p:ph idx="1"/>
          </p:nvPr>
        </p:nvSpPr>
        <p:spPr>
          <a:xfrm>
            <a:off x="838200" y="2841120"/>
            <a:ext cx="10515600" cy="1175759"/>
          </a:xfrm>
        </p:spPr>
        <p:txBody>
          <a:bodyPr/>
          <a:lstStyle/>
          <a:p>
            <a:pPr marL="0" indent="0" algn="ctr">
              <a:buNone/>
            </a:pPr>
            <a:r>
              <a:rPr lang="en-US" dirty="0">
                <a:hlinkClick r:id="rId2"/>
              </a:rPr>
              <a:t>Melissa.Kono@wisc.edu</a:t>
            </a:r>
            <a:endParaRPr lang="en-US" dirty="0"/>
          </a:p>
          <a:p>
            <a:pPr marL="0" indent="0" algn="ctr">
              <a:buNone/>
            </a:pPr>
            <a:r>
              <a:rPr lang="en-US" dirty="0">
                <a:hlinkClick r:id="rId3"/>
              </a:rPr>
              <a:t>Steven.deller@wisc.edu</a:t>
            </a:r>
            <a:endParaRPr lang="en-US" dirty="0"/>
          </a:p>
          <a:p>
            <a:pPr marL="0" indent="0">
              <a:buNone/>
            </a:pPr>
            <a:endParaRPr lang="en-US" dirty="0"/>
          </a:p>
        </p:txBody>
      </p:sp>
      <p:grpSp>
        <p:nvGrpSpPr>
          <p:cNvPr id="4" name="Group 3"/>
          <p:cNvGrpSpPr/>
          <p:nvPr/>
        </p:nvGrpSpPr>
        <p:grpSpPr>
          <a:xfrm>
            <a:off x="4929" y="0"/>
            <a:ext cx="656084" cy="6858000"/>
            <a:chOff x="4929" y="0"/>
            <a:chExt cx="656084" cy="6858000"/>
          </a:xfrm>
        </p:grpSpPr>
        <p:pic>
          <p:nvPicPr>
            <p:cNvPr id="5" name="Picture 4"/>
            <p:cNvPicPr>
              <a:picLocks noChangeAspect="1"/>
            </p:cNvPicPr>
            <p:nvPr/>
          </p:nvPicPr>
          <p:blipFill>
            <a:blip r:embed="rId4"/>
            <a:stretch>
              <a:fillRect/>
            </a:stretch>
          </p:blipFill>
          <p:spPr>
            <a:xfrm>
              <a:off x="4929" y="0"/>
              <a:ext cx="656084" cy="6858000"/>
            </a:xfrm>
            <a:prstGeom prst="rect">
              <a:avLst/>
            </a:prstGeom>
          </p:spPr>
        </p:pic>
        <p:pic>
          <p:nvPicPr>
            <p:cNvPr id="6" name="Picture 5"/>
            <p:cNvPicPr>
              <a:picLocks noChangeAspect="1"/>
            </p:cNvPicPr>
            <p:nvPr/>
          </p:nvPicPr>
          <p:blipFill>
            <a:blip r:embed="rId5"/>
            <a:stretch>
              <a:fillRect/>
            </a:stretch>
          </p:blipFill>
          <p:spPr>
            <a:xfrm>
              <a:off x="35461" y="5895178"/>
              <a:ext cx="625552" cy="962822"/>
            </a:xfrm>
            <a:prstGeom prst="rect">
              <a:avLst/>
            </a:prstGeom>
          </p:spPr>
        </p:pic>
      </p:grpSp>
    </p:spTree>
    <p:extLst>
      <p:ext uri="{BB962C8B-B14F-4D97-AF65-F5344CB8AC3E}">
        <p14:creationId xmlns:p14="http://schemas.microsoft.com/office/powerpoint/2010/main" val="11889554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Health Outcomes and Location</a:t>
            </a:r>
          </a:p>
        </p:txBody>
      </p:sp>
      <p:sp>
        <p:nvSpPr>
          <p:cNvPr id="3" name="Content Placeholder 2"/>
          <p:cNvSpPr>
            <a:spLocks noGrp="1"/>
          </p:cNvSpPr>
          <p:nvPr>
            <p:ph idx="1"/>
          </p:nvPr>
        </p:nvSpPr>
        <p:spPr>
          <a:xfrm>
            <a:off x="838200" y="1690688"/>
            <a:ext cx="10515600" cy="2816766"/>
          </a:xfrm>
        </p:spPr>
        <p:txBody>
          <a:bodyPr>
            <a:normAutofit/>
          </a:bodyPr>
          <a:lstStyle/>
          <a:p>
            <a:r>
              <a:rPr lang="en-US" dirty="0"/>
              <a:t>Are health outcomes and behaviors different across urban-rural?</a:t>
            </a:r>
          </a:p>
          <a:p>
            <a:endParaRPr lang="en-US" dirty="0"/>
          </a:p>
          <a:p>
            <a:r>
              <a:rPr lang="en-US" dirty="0"/>
              <a:t>Is access to health care different across urban-rural?</a:t>
            </a:r>
          </a:p>
          <a:p>
            <a:endParaRPr lang="en-US" dirty="0"/>
          </a:p>
          <a:p>
            <a:r>
              <a:rPr lang="en-US" b="1" dirty="0"/>
              <a:t>Access to pharmacies</a:t>
            </a:r>
            <a:r>
              <a:rPr lang="en-US" dirty="0"/>
              <a:t>: An often-overlooked dimension of health care.</a:t>
            </a:r>
          </a:p>
        </p:txBody>
      </p:sp>
      <p:grpSp>
        <p:nvGrpSpPr>
          <p:cNvPr id="4" name="Group 3"/>
          <p:cNvGrpSpPr/>
          <p:nvPr/>
        </p:nvGrpSpPr>
        <p:grpSpPr>
          <a:xfrm>
            <a:off x="4929" y="0"/>
            <a:ext cx="656084" cy="6858000"/>
            <a:chOff x="4929" y="0"/>
            <a:chExt cx="656084" cy="6858000"/>
          </a:xfrm>
        </p:grpSpPr>
        <p:pic>
          <p:nvPicPr>
            <p:cNvPr id="5" name="Picture 4"/>
            <p:cNvPicPr>
              <a:picLocks noChangeAspect="1"/>
            </p:cNvPicPr>
            <p:nvPr/>
          </p:nvPicPr>
          <p:blipFill>
            <a:blip r:embed="rId3"/>
            <a:stretch>
              <a:fillRect/>
            </a:stretch>
          </p:blipFill>
          <p:spPr>
            <a:xfrm>
              <a:off x="4929" y="0"/>
              <a:ext cx="656084" cy="6858000"/>
            </a:xfrm>
            <a:prstGeom prst="rect">
              <a:avLst/>
            </a:prstGeom>
          </p:spPr>
        </p:pic>
        <p:pic>
          <p:nvPicPr>
            <p:cNvPr id="6" name="Picture 5"/>
            <p:cNvPicPr>
              <a:picLocks noChangeAspect="1"/>
            </p:cNvPicPr>
            <p:nvPr/>
          </p:nvPicPr>
          <p:blipFill>
            <a:blip r:embed="rId4"/>
            <a:stretch>
              <a:fillRect/>
            </a:stretch>
          </p:blipFill>
          <p:spPr>
            <a:xfrm>
              <a:off x="35461" y="5895178"/>
              <a:ext cx="625552" cy="962822"/>
            </a:xfrm>
            <a:prstGeom prst="rect">
              <a:avLst/>
            </a:prstGeom>
          </p:spPr>
        </p:pic>
      </p:grpSp>
      <p:grpSp>
        <p:nvGrpSpPr>
          <p:cNvPr id="11" name="Group 10">
            <a:extLst>
              <a:ext uri="{FF2B5EF4-FFF2-40B4-BE49-F238E27FC236}">
                <a16:creationId xmlns:a16="http://schemas.microsoft.com/office/drawing/2014/main" id="{8CB24C88-DFBC-1804-9603-17CC1F2D9C56}"/>
              </a:ext>
            </a:extLst>
          </p:cNvPr>
          <p:cNvGrpSpPr/>
          <p:nvPr/>
        </p:nvGrpSpPr>
        <p:grpSpPr>
          <a:xfrm>
            <a:off x="2390258" y="4776399"/>
            <a:ext cx="7411484" cy="1605788"/>
            <a:chOff x="1260705" y="5099128"/>
            <a:chExt cx="7411484" cy="1605788"/>
          </a:xfrm>
        </p:grpSpPr>
        <p:pic>
          <p:nvPicPr>
            <p:cNvPr id="8" name="Picture 7">
              <a:extLst>
                <a:ext uri="{FF2B5EF4-FFF2-40B4-BE49-F238E27FC236}">
                  <a16:creationId xmlns:a16="http://schemas.microsoft.com/office/drawing/2014/main" id="{FDD533DE-DD02-7288-6D18-4C17F52CD034}"/>
                </a:ext>
              </a:extLst>
            </p:cNvPr>
            <p:cNvPicPr>
              <a:picLocks noChangeAspect="1"/>
            </p:cNvPicPr>
            <p:nvPr/>
          </p:nvPicPr>
          <p:blipFill>
            <a:blip r:embed="rId5"/>
            <a:stretch>
              <a:fillRect/>
            </a:stretch>
          </p:blipFill>
          <p:spPr>
            <a:xfrm>
              <a:off x="1384647" y="5099128"/>
              <a:ext cx="7038591" cy="970128"/>
            </a:xfrm>
            <a:prstGeom prst="rect">
              <a:avLst/>
            </a:prstGeom>
          </p:spPr>
        </p:pic>
        <p:pic>
          <p:nvPicPr>
            <p:cNvPr id="10" name="Picture 9">
              <a:extLst>
                <a:ext uri="{FF2B5EF4-FFF2-40B4-BE49-F238E27FC236}">
                  <a16:creationId xmlns:a16="http://schemas.microsoft.com/office/drawing/2014/main" id="{284F58FD-6875-FDBE-95E0-DB74655B3DA5}"/>
                </a:ext>
              </a:extLst>
            </p:cNvPr>
            <p:cNvPicPr>
              <a:picLocks noChangeAspect="1"/>
            </p:cNvPicPr>
            <p:nvPr/>
          </p:nvPicPr>
          <p:blipFill>
            <a:blip r:embed="rId6"/>
            <a:stretch>
              <a:fillRect/>
            </a:stretch>
          </p:blipFill>
          <p:spPr>
            <a:xfrm>
              <a:off x="1260705" y="5895178"/>
              <a:ext cx="7411484" cy="809738"/>
            </a:xfrm>
            <a:prstGeom prst="rect">
              <a:avLst/>
            </a:prstGeom>
          </p:spPr>
        </p:pic>
      </p:grpSp>
    </p:spTree>
    <p:extLst>
      <p:ext uri="{BB962C8B-B14F-4D97-AF65-F5344CB8AC3E}">
        <p14:creationId xmlns:p14="http://schemas.microsoft.com/office/powerpoint/2010/main" val="322352994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4929" y="0"/>
            <a:ext cx="656084" cy="6858000"/>
            <a:chOff x="4929" y="0"/>
            <a:chExt cx="656084" cy="6858000"/>
          </a:xfrm>
        </p:grpSpPr>
        <p:pic>
          <p:nvPicPr>
            <p:cNvPr id="5" name="Picture 4"/>
            <p:cNvPicPr>
              <a:picLocks noChangeAspect="1"/>
            </p:cNvPicPr>
            <p:nvPr/>
          </p:nvPicPr>
          <p:blipFill>
            <a:blip r:embed="rId3"/>
            <a:stretch>
              <a:fillRect/>
            </a:stretch>
          </p:blipFill>
          <p:spPr>
            <a:xfrm>
              <a:off x="4929" y="0"/>
              <a:ext cx="656084" cy="6858000"/>
            </a:xfrm>
            <a:prstGeom prst="rect">
              <a:avLst/>
            </a:prstGeom>
          </p:spPr>
        </p:pic>
        <p:pic>
          <p:nvPicPr>
            <p:cNvPr id="6" name="Picture 5"/>
            <p:cNvPicPr>
              <a:picLocks noChangeAspect="1"/>
            </p:cNvPicPr>
            <p:nvPr/>
          </p:nvPicPr>
          <p:blipFill>
            <a:blip r:embed="rId4"/>
            <a:stretch>
              <a:fillRect/>
            </a:stretch>
          </p:blipFill>
          <p:spPr>
            <a:xfrm>
              <a:off x="35461" y="5895178"/>
              <a:ext cx="625552" cy="962822"/>
            </a:xfrm>
            <a:prstGeom prst="rect">
              <a:avLst/>
            </a:prstGeom>
          </p:spPr>
        </p:pic>
      </p:grpSp>
      <p:graphicFrame>
        <p:nvGraphicFramePr>
          <p:cNvPr id="7" name="Chart 6">
            <a:extLst>
              <a:ext uri="{FF2B5EF4-FFF2-40B4-BE49-F238E27FC236}">
                <a16:creationId xmlns:a16="http://schemas.microsoft.com/office/drawing/2014/main" id="{A1011475-2EA8-9973-A2A1-A156DB0178F8}"/>
              </a:ext>
            </a:extLst>
          </p:cNvPr>
          <p:cNvGraphicFramePr/>
          <p:nvPr>
            <p:extLst>
              <p:ext uri="{D42A27DB-BD31-4B8C-83A1-F6EECF244321}">
                <p14:modId xmlns:p14="http://schemas.microsoft.com/office/powerpoint/2010/main" val="3407275726"/>
              </p:ext>
            </p:extLst>
          </p:nvPr>
        </p:nvGraphicFramePr>
        <p:xfrm>
          <a:off x="1220016" y="1337540"/>
          <a:ext cx="10001750" cy="4008998"/>
        </p:xfrm>
        <a:graphic>
          <a:graphicData uri="http://schemas.openxmlformats.org/drawingml/2006/chart">
            <c:chart xmlns:c="http://schemas.openxmlformats.org/drawingml/2006/chart" xmlns:r="http://schemas.openxmlformats.org/officeDocument/2006/relationships" r:id="rId5"/>
          </a:graphicData>
        </a:graphic>
      </p:graphicFrame>
      <p:sp>
        <p:nvSpPr>
          <p:cNvPr id="2" name="TextBox 1">
            <a:extLst>
              <a:ext uri="{FF2B5EF4-FFF2-40B4-BE49-F238E27FC236}">
                <a16:creationId xmlns:a16="http://schemas.microsoft.com/office/drawing/2014/main" id="{03880AA2-028E-1E5F-8443-9D09B50FBE53}"/>
              </a:ext>
            </a:extLst>
          </p:cNvPr>
          <p:cNvSpPr txBox="1"/>
          <p:nvPr/>
        </p:nvSpPr>
        <p:spPr>
          <a:xfrm>
            <a:off x="1226372" y="6239435"/>
            <a:ext cx="6293223" cy="376518"/>
          </a:xfrm>
          <a:prstGeom prst="rect">
            <a:avLst/>
          </a:prstGeom>
          <a:noFill/>
        </p:spPr>
        <p:txBody>
          <a:bodyPr wrap="square" rtlCol="0">
            <a:spAutoFit/>
          </a:bodyPr>
          <a:lstStyle/>
          <a:p>
            <a:r>
              <a:rPr lang="en-US" dirty="0"/>
              <a:t>All differences are statistically significant at or above 95.0%.</a:t>
            </a:r>
          </a:p>
        </p:txBody>
      </p:sp>
      <p:sp>
        <p:nvSpPr>
          <p:cNvPr id="3" name="TextBox 2">
            <a:extLst>
              <a:ext uri="{FF2B5EF4-FFF2-40B4-BE49-F238E27FC236}">
                <a16:creationId xmlns:a16="http://schemas.microsoft.com/office/drawing/2014/main" id="{4494FC5E-7B2C-C38B-FF85-B5E5A6B923A9}"/>
              </a:ext>
            </a:extLst>
          </p:cNvPr>
          <p:cNvSpPr txBox="1"/>
          <p:nvPr/>
        </p:nvSpPr>
        <p:spPr>
          <a:xfrm>
            <a:off x="3173507" y="521760"/>
            <a:ext cx="5553916" cy="400110"/>
          </a:xfrm>
          <a:prstGeom prst="rect">
            <a:avLst/>
          </a:prstGeom>
          <a:noFill/>
        </p:spPr>
        <p:txBody>
          <a:bodyPr wrap="square" rtlCol="0">
            <a:spAutoFit/>
          </a:bodyPr>
          <a:lstStyle/>
          <a:p>
            <a:r>
              <a:rPr lang="en-US" sz="2000" dirty="0"/>
              <a:t>Health Outcomes Across the Urban-Rural Spectrum</a:t>
            </a:r>
          </a:p>
        </p:txBody>
      </p:sp>
    </p:spTree>
    <p:extLst>
      <p:ext uri="{BB962C8B-B14F-4D97-AF65-F5344CB8AC3E}">
        <p14:creationId xmlns:p14="http://schemas.microsoft.com/office/powerpoint/2010/main" val="295141679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4929" y="0"/>
            <a:ext cx="656084" cy="6858000"/>
            <a:chOff x="4929" y="0"/>
            <a:chExt cx="656084" cy="6858000"/>
          </a:xfrm>
        </p:grpSpPr>
        <p:pic>
          <p:nvPicPr>
            <p:cNvPr id="5" name="Picture 4"/>
            <p:cNvPicPr>
              <a:picLocks noChangeAspect="1"/>
            </p:cNvPicPr>
            <p:nvPr/>
          </p:nvPicPr>
          <p:blipFill>
            <a:blip r:embed="rId3"/>
            <a:stretch>
              <a:fillRect/>
            </a:stretch>
          </p:blipFill>
          <p:spPr>
            <a:xfrm>
              <a:off x="4929" y="0"/>
              <a:ext cx="656084" cy="6858000"/>
            </a:xfrm>
            <a:prstGeom prst="rect">
              <a:avLst/>
            </a:prstGeom>
          </p:spPr>
        </p:pic>
        <p:pic>
          <p:nvPicPr>
            <p:cNvPr id="6" name="Picture 5"/>
            <p:cNvPicPr>
              <a:picLocks noChangeAspect="1"/>
            </p:cNvPicPr>
            <p:nvPr/>
          </p:nvPicPr>
          <p:blipFill>
            <a:blip r:embed="rId4"/>
            <a:stretch>
              <a:fillRect/>
            </a:stretch>
          </p:blipFill>
          <p:spPr>
            <a:xfrm>
              <a:off x="35461" y="5895178"/>
              <a:ext cx="625552" cy="962822"/>
            </a:xfrm>
            <a:prstGeom prst="rect">
              <a:avLst/>
            </a:prstGeom>
          </p:spPr>
        </p:pic>
      </p:grpSp>
      <p:graphicFrame>
        <p:nvGraphicFramePr>
          <p:cNvPr id="7" name="Chart 6">
            <a:extLst>
              <a:ext uri="{FF2B5EF4-FFF2-40B4-BE49-F238E27FC236}">
                <a16:creationId xmlns:a16="http://schemas.microsoft.com/office/drawing/2014/main" id="{C96DEDF7-1757-E4F1-D16D-E0F71E35E9C1}"/>
              </a:ext>
            </a:extLst>
          </p:cNvPr>
          <p:cNvGraphicFramePr/>
          <p:nvPr>
            <p:extLst>
              <p:ext uri="{D42A27DB-BD31-4B8C-83A1-F6EECF244321}">
                <p14:modId xmlns:p14="http://schemas.microsoft.com/office/powerpoint/2010/main" val="1069144463"/>
              </p:ext>
            </p:extLst>
          </p:nvPr>
        </p:nvGraphicFramePr>
        <p:xfrm>
          <a:off x="1365877" y="1401927"/>
          <a:ext cx="9750357" cy="4261918"/>
        </p:xfrm>
        <a:graphic>
          <a:graphicData uri="http://schemas.openxmlformats.org/drawingml/2006/chart">
            <c:chart xmlns:c="http://schemas.openxmlformats.org/drawingml/2006/chart" xmlns:r="http://schemas.openxmlformats.org/officeDocument/2006/relationships" r:id="rId5"/>
          </a:graphicData>
        </a:graphic>
      </p:graphicFrame>
      <p:sp>
        <p:nvSpPr>
          <p:cNvPr id="2" name="TextBox 1">
            <a:extLst>
              <a:ext uri="{FF2B5EF4-FFF2-40B4-BE49-F238E27FC236}">
                <a16:creationId xmlns:a16="http://schemas.microsoft.com/office/drawing/2014/main" id="{4BD8D50A-146B-A214-DA6F-A58E09A548FE}"/>
              </a:ext>
            </a:extLst>
          </p:cNvPr>
          <p:cNvSpPr txBox="1"/>
          <p:nvPr/>
        </p:nvSpPr>
        <p:spPr>
          <a:xfrm>
            <a:off x="3173507" y="521760"/>
            <a:ext cx="5553916" cy="400110"/>
          </a:xfrm>
          <a:prstGeom prst="rect">
            <a:avLst/>
          </a:prstGeom>
          <a:noFill/>
        </p:spPr>
        <p:txBody>
          <a:bodyPr wrap="square" rtlCol="0">
            <a:spAutoFit/>
          </a:bodyPr>
          <a:lstStyle/>
          <a:p>
            <a:r>
              <a:rPr lang="en-US" sz="2000" dirty="0"/>
              <a:t>Health Outcomes Across the Urban-Rural Spectrum</a:t>
            </a:r>
          </a:p>
        </p:txBody>
      </p:sp>
      <p:sp>
        <p:nvSpPr>
          <p:cNvPr id="3" name="TextBox 2">
            <a:extLst>
              <a:ext uri="{FF2B5EF4-FFF2-40B4-BE49-F238E27FC236}">
                <a16:creationId xmlns:a16="http://schemas.microsoft.com/office/drawing/2014/main" id="{209091E8-7766-A5BD-9297-689CD9F0C381}"/>
              </a:ext>
            </a:extLst>
          </p:cNvPr>
          <p:cNvSpPr txBox="1"/>
          <p:nvPr/>
        </p:nvSpPr>
        <p:spPr>
          <a:xfrm>
            <a:off x="1226372" y="6239435"/>
            <a:ext cx="6293223" cy="376518"/>
          </a:xfrm>
          <a:prstGeom prst="rect">
            <a:avLst/>
          </a:prstGeom>
          <a:noFill/>
        </p:spPr>
        <p:txBody>
          <a:bodyPr wrap="square" rtlCol="0">
            <a:spAutoFit/>
          </a:bodyPr>
          <a:lstStyle/>
          <a:p>
            <a:r>
              <a:rPr lang="en-US" dirty="0"/>
              <a:t>All differences are statistically significant at or above 95.0%.</a:t>
            </a:r>
          </a:p>
        </p:txBody>
      </p:sp>
    </p:spTree>
    <p:extLst>
      <p:ext uri="{BB962C8B-B14F-4D97-AF65-F5344CB8AC3E}">
        <p14:creationId xmlns:p14="http://schemas.microsoft.com/office/powerpoint/2010/main" val="348108697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4929" y="0"/>
            <a:ext cx="656084" cy="6858000"/>
            <a:chOff x="4929" y="0"/>
            <a:chExt cx="656084" cy="6858000"/>
          </a:xfrm>
        </p:grpSpPr>
        <p:pic>
          <p:nvPicPr>
            <p:cNvPr id="5" name="Picture 4"/>
            <p:cNvPicPr>
              <a:picLocks noChangeAspect="1"/>
            </p:cNvPicPr>
            <p:nvPr/>
          </p:nvPicPr>
          <p:blipFill>
            <a:blip r:embed="rId3"/>
            <a:stretch>
              <a:fillRect/>
            </a:stretch>
          </p:blipFill>
          <p:spPr>
            <a:xfrm>
              <a:off x="4929" y="0"/>
              <a:ext cx="656084" cy="6858000"/>
            </a:xfrm>
            <a:prstGeom prst="rect">
              <a:avLst/>
            </a:prstGeom>
          </p:spPr>
        </p:pic>
        <p:pic>
          <p:nvPicPr>
            <p:cNvPr id="6" name="Picture 5"/>
            <p:cNvPicPr>
              <a:picLocks noChangeAspect="1"/>
            </p:cNvPicPr>
            <p:nvPr/>
          </p:nvPicPr>
          <p:blipFill>
            <a:blip r:embed="rId4"/>
            <a:stretch>
              <a:fillRect/>
            </a:stretch>
          </p:blipFill>
          <p:spPr>
            <a:xfrm>
              <a:off x="35461" y="5895178"/>
              <a:ext cx="625552" cy="962822"/>
            </a:xfrm>
            <a:prstGeom prst="rect">
              <a:avLst/>
            </a:prstGeom>
          </p:spPr>
        </p:pic>
      </p:grpSp>
      <p:sp>
        <p:nvSpPr>
          <p:cNvPr id="2" name="TextBox 1">
            <a:extLst>
              <a:ext uri="{FF2B5EF4-FFF2-40B4-BE49-F238E27FC236}">
                <a16:creationId xmlns:a16="http://schemas.microsoft.com/office/drawing/2014/main" id="{4BD8D50A-146B-A214-DA6F-A58E09A548FE}"/>
              </a:ext>
            </a:extLst>
          </p:cNvPr>
          <p:cNvSpPr txBox="1"/>
          <p:nvPr/>
        </p:nvSpPr>
        <p:spPr>
          <a:xfrm>
            <a:off x="3173507" y="521760"/>
            <a:ext cx="5553916" cy="400110"/>
          </a:xfrm>
          <a:prstGeom prst="rect">
            <a:avLst/>
          </a:prstGeom>
          <a:noFill/>
        </p:spPr>
        <p:txBody>
          <a:bodyPr wrap="square" rtlCol="0">
            <a:spAutoFit/>
          </a:bodyPr>
          <a:lstStyle/>
          <a:p>
            <a:r>
              <a:rPr lang="en-US" sz="2000" dirty="0"/>
              <a:t>Health Outcomes Across the Urban-Rural Spectrum</a:t>
            </a:r>
          </a:p>
        </p:txBody>
      </p:sp>
      <p:sp>
        <p:nvSpPr>
          <p:cNvPr id="3" name="TextBox 2">
            <a:extLst>
              <a:ext uri="{FF2B5EF4-FFF2-40B4-BE49-F238E27FC236}">
                <a16:creationId xmlns:a16="http://schemas.microsoft.com/office/drawing/2014/main" id="{072DD231-5577-5114-F6B5-B5C5C7331242}"/>
              </a:ext>
            </a:extLst>
          </p:cNvPr>
          <p:cNvSpPr txBox="1"/>
          <p:nvPr/>
        </p:nvSpPr>
        <p:spPr>
          <a:xfrm>
            <a:off x="1914861" y="1968649"/>
            <a:ext cx="9219304" cy="3416320"/>
          </a:xfrm>
          <a:prstGeom prst="rect">
            <a:avLst/>
          </a:prstGeom>
          <a:noFill/>
        </p:spPr>
        <p:txBody>
          <a:bodyPr wrap="square" rtlCol="0">
            <a:spAutoFit/>
          </a:bodyPr>
          <a:lstStyle/>
          <a:p>
            <a:r>
              <a:rPr lang="en-US" sz="3600" dirty="0"/>
              <a:t>Generally, health outcomes are less desirable in rural areas relative to urban, but the patterns across nonmetro adjacent and nonmetro remote are less consistent.  For some indicators, remote rural is the healthiest of the three groupings.</a:t>
            </a:r>
          </a:p>
        </p:txBody>
      </p:sp>
    </p:spTree>
    <p:extLst>
      <p:ext uri="{BB962C8B-B14F-4D97-AF65-F5344CB8AC3E}">
        <p14:creationId xmlns:p14="http://schemas.microsoft.com/office/powerpoint/2010/main" val="187911591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4929" y="0"/>
            <a:ext cx="656084" cy="6858000"/>
            <a:chOff x="4929" y="0"/>
            <a:chExt cx="656084" cy="6858000"/>
          </a:xfrm>
        </p:grpSpPr>
        <p:pic>
          <p:nvPicPr>
            <p:cNvPr id="5" name="Picture 4"/>
            <p:cNvPicPr>
              <a:picLocks noChangeAspect="1"/>
            </p:cNvPicPr>
            <p:nvPr/>
          </p:nvPicPr>
          <p:blipFill>
            <a:blip r:embed="rId3"/>
            <a:stretch>
              <a:fillRect/>
            </a:stretch>
          </p:blipFill>
          <p:spPr>
            <a:xfrm>
              <a:off x="4929" y="0"/>
              <a:ext cx="656084" cy="6858000"/>
            </a:xfrm>
            <a:prstGeom prst="rect">
              <a:avLst/>
            </a:prstGeom>
          </p:spPr>
        </p:pic>
        <p:pic>
          <p:nvPicPr>
            <p:cNvPr id="6" name="Picture 5"/>
            <p:cNvPicPr>
              <a:picLocks noChangeAspect="1"/>
            </p:cNvPicPr>
            <p:nvPr/>
          </p:nvPicPr>
          <p:blipFill>
            <a:blip r:embed="rId4"/>
            <a:stretch>
              <a:fillRect/>
            </a:stretch>
          </p:blipFill>
          <p:spPr>
            <a:xfrm>
              <a:off x="35461" y="5895178"/>
              <a:ext cx="625552" cy="962822"/>
            </a:xfrm>
            <a:prstGeom prst="rect">
              <a:avLst/>
            </a:prstGeom>
          </p:spPr>
        </p:pic>
      </p:grpSp>
      <p:graphicFrame>
        <p:nvGraphicFramePr>
          <p:cNvPr id="7" name="Chart 6">
            <a:extLst>
              <a:ext uri="{FF2B5EF4-FFF2-40B4-BE49-F238E27FC236}">
                <a16:creationId xmlns:a16="http://schemas.microsoft.com/office/drawing/2014/main" id="{F08C474F-ABF1-505D-7627-BAAA473423FE}"/>
              </a:ext>
            </a:extLst>
          </p:cNvPr>
          <p:cNvGraphicFramePr/>
          <p:nvPr>
            <p:extLst>
              <p:ext uri="{D42A27DB-BD31-4B8C-83A1-F6EECF244321}">
                <p14:modId xmlns:p14="http://schemas.microsoft.com/office/powerpoint/2010/main" val="1961499341"/>
              </p:ext>
            </p:extLst>
          </p:nvPr>
        </p:nvGraphicFramePr>
        <p:xfrm>
          <a:off x="1312433" y="544398"/>
          <a:ext cx="10685929" cy="5769203"/>
        </p:xfrm>
        <a:graphic>
          <a:graphicData uri="http://schemas.openxmlformats.org/drawingml/2006/chart">
            <c:chart xmlns:c="http://schemas.openxmlformats.org/drawingml/2006/chart" xmlns:r="http://schemas.openxmlformats.org/officeDocument/2006/relationships" r:id="rId5"/>
          </a:graphicData>
        </a:graphic>
      </p:graphicFrame>
      <p:sp>
        <p:nvSpPr>
          <p:cNvPr id="2" name="TextBox 1">
            <a:extLst>
              <a:ext uri="{FF2B5EF4-FFF2-40B4-BE49-F238E27FC236}">
                <a16:creationId xmlns:a16="http://schemas.microsoft.com/office/drawing/2014/main" id="{A961F968-7E6C-A5FF-E021-F81C4066CDF3}"/>
              </a:ext>
            </a:extLst>
          </p:cNvPr>
          <p:cNvSpPr txBox="1"/>
          <p:nvPr/>
        </p:nvSpPr>
        <p:spPr>
          <a:xfrm>
            <a:off x="1226372" y="6239435"/>
            <a:ext cx="6293223" cy="376518"/>
          </a:xfrm>
          <a:prstGeom prst="rect">
            <a:avLst/>
          </a:prstGeom>
          <a:noFill/>
        </p:spPr>
        <p:txBody>
          <a:bodyPr wrap="square" rtlCol="0">
            <a:spAutoFit/>
          </a:bodyPr>
          <a:lstStyle/>
          <a:p>
            <a:r>
              <a:rPr lang="en-US" dirty="0"/>
              <a:t>All differences are statistically significant at or above 95.0%.</a:t>
            </a:r>
          </a:p>
        </p:txBody>
      </p:sp>
      <p:sp>
        <p:nvSpPr>
          <p:cNvPr id="3" name="TextBox 2">
            <a:extLst>
              <a:ext uri="{FF2B5EF4-FFF2-40B4-BE49-F238E27FC236}">
                <a16:creationId xmlns:a16="http://schemas.microsoft.com/office/drawing/2014/main" id="{42793191-7A40-A22E-2752-5533311C9ED3}"/>
              </a:ext>
            </a:extLst>
          </p:cNvPr>
          <p:cNvSpPr txBox="1"/>
          <p:nvPr/>
        </p:nvSpPr>
        <p:spPr>
          <a:xfrm>
            <a:off x="3528509" y="242046"/>
            <a:ext cx="5553916" cy="400110"/>
          </a:xfrm>
          <a:prstGeom prst="rect">
            <a:avLst/>
          </a:prstGeom>
          <a:noFill/>
        </p:spPr>
        <p:txBody>
          <a:bodyPr wrap="square" rtlCol="0">
            <a:spAutoFit/>
          </a:bodyPr>
          <a:lstStyle/>
          <a:p>
            <a:r>
              <a:rPr lang="en-US" sz="2000" dirty="0"/>
              <a:t>Access to Health Across the Urban-Rural Spectrum</a:t>
            </a:r>
          </a:p>
        </p:txBody>
      </p:sp>
    </p:spTree>
    <p:extLst>
      <p:ext uri="{BB962C8B-B14F-4D97-AF65-F5344CB8AC3E}">
        <p14:creationId xmlns:p14="http://schemas.microsoft.com/office/powerpoint/2010/main" val="154767944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2384</TotalTime>
  <Words>2367</Words>
  <Application>Microsoft Office PowerPoint</Application>
  <PresentationFormat>Widescreen</PresentationFormat>
  <Paragraphs>205</Paragraphs>
  <Slides>41</Slides>
  <Notes>35</Notes>
  <HiddenSlides>3</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41</vt:i4>
      </vt:variant>
    </vt:vector>
  </HeadingPairs>
  <TitlesOfParts>
    <vt:vector size="47" baseType="lpstr">
      <vt:lpstr>Arial</vt:lpstr>
      <vt:lpstr>Calibri</vt:lpstr>
      <vt:lpstr>Calibri Light</vt:lpstr>
      <vt:lpstr>Cambria Math</vt:lpstr>
      <vt:lpstr>Wingdings</vt:lpstr>
      <vt:lpstr>Office Theme</vt:lpstr>
      <vt:lpstr>PowerPoint Presentation</vt:lpstr>
      <vt:lpstr>PowerPoint Presentation</vt:lpstr>
      <vt:lpstr>PowerPoint Presentation</vt:lpstr>
      <vt:lpstr>PowerPoint Presentation</vt:lpstr>
      <vt:lpstr>Health Outcomes and Location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Types of Pharmacies</vt:lpstr>
      <vt:lpstr>Policy changes lead to pharmacy closures</vt:lpstr>
      <vt:lpstr>Pharmacies as health care</vt:lpstr>
      <vt:lpstr>Pharmacies as health care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PBMs, Telehealth and Rx by Mail</vt:lpstr>
      <vt:lpstr>But what about prescriptions by mail?</vt:lpstr>
      <vt:lpstr>Pharmacy graduates and rural areas</vt:lpstr>
      <vt:lpstr>Pharmacy Graduates</vt:lpstr>
      <vt:lpstr>The future of rural pharmacy</vt:lpstr>
      <vt:lpstr>Questions and Contact Information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Steven Deller</dc:creator>
  <cp:lastModifiedBy>Brandon Hofstedt</cp:lastModifiedBy>
  <cp:revision>52</cp:revision>
  <cp:lastPrinted>2022-06-08T19:50:46Z</cp:lastPrinted>
  <dcterms:created xsi:type="dcterms:W3CDTF">2022-04-04T18:33:59Z</dcterms:created>
  <dcterms:modified xsi:type="dcterms:W3CDTF">2024-02-19T22:24:29Z</dcterms:modified>
</cp:coreProperties>
</file>